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983" r:id="rId2"/>
    <p:sldId id="739" r:id="rId3"/>
    <p:sldId id="1030" r:id="rId4"/>
    <p:sldId id="1088" r:id="rId5"/>
    <p:sldId id="731" r:id="rId6"/>
    <p:sldId id="826" r:id="rId7"/>
    <p:sldId id="1089" r:id="rId8"/>
    <p:sldId id="1090" r:id="rId9"/>
    <p:sldId id="692" r:id="rId10"/>
    <p:sldId id="970" r:id="rId11"/>
    <p:sldId id="1100" r:id="rId12"/>
    <p:sldId id="1091" r:id="rId13"/>
    <p:sldId id="1092" r:id="rId14"/>
    <p:sldId id="1093" r:id="rId15"/>
    <p:sldId id="1094" r:id="rId16"/>
    <p:sldId id="1101" r:id="rId17"/>
    <p:sldId id="995" r:id="rId18"/>
    <p:sldId id="996" r:id="rId19"/>
    <p:sldId id="997" r:id="rId20"/>
    <p:sldId id="998" r:id="rId21"/>
    <p:sldId id="1002" r:id="rId22"/>
    <p:sldId id="1003" r:id="rId23"/>
    <p:sldId id="1001" r:id="rId24"/>
    <p:sldId id="999" r:id="rId25"/>
    <p:sldId id="1004" r:id="rId26"/>
    <p:sldId id="1005" r:id="rId27"/>
    <p:sldId id="96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3737" autoAdjust="0"/>
  </p:normalViewPr>
  <p:slideViewPr>
    <p:cSldViewPr snapToGrid="0">
      <p:cViewPr varScale="1">
        <p:scale>
          <a:sx n="59" d="100"/>
          <a:sy n="59" d="100"/>
        </p:scale>
        <p:origin x="96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CBD5CD-1F5A-4028-AE77-22766D7144CC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AF840-DAD8-4786-886A-0AF2668611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265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C351F-78DA-48BB-81DD-C4CEF2E42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BA5F-C731-49C7-BC8C-C4C1D7871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8A7C3-7462-4D24-B8F1-A89A0A4CA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F68B2-5D5B-4DA5-A339-4AF46DA66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36FBA-AEA7-43EA-87D7-1188DE43D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EAFA-6FD9-4127-ABFA-57A5EB1A80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60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299D-B4E0-464C-81E7-C0365EE71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9401C4-2234-44AD-9CB0-43ACD7978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F719F-CBD5-4799-B52E-7E014ADAB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69871-7E11-4A73-9F42-D2A331AB6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25562-0061-4325-8AC5-92AB683D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EAFA-6FD9-4127-ABFA-57A5EB1A80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39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E8104-7C1E-4223-88DF-60B3E25AF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DA3B9-C6B3-4D54-ABF5-7D04E002F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6F216-9328-4D51-B003-979D08DC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FE7D6-1E70-4D44-B40A-CADB3787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62A04-3EFE-4887-9FDA-B2B92184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EAFA-6FD9-4127-ABFA-57A5EB1A80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300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15600" y="582829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0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marL="1219170" lvl="1" indent="-558786">
              <a:spcBef>
                <a:spcPts val="2133"/>
              </a:spcBef>
              <a:spcAft>
                <a:spcPts val="0"/>
              </a:spcAft>
              <a:buSzPts val="3000"/>
              <a:buFont typeface="Cambria"/>
              <a:buChar char="○"/>
              <a:defRPr>
                <a:latin typeface="Cambria"/>
                <a:ea typeface="Cambria"/>
                <a:cs typeface="Cambria"/>
                <a:sym typeface="Cambria"/>
              </a:defRPr>
            </a:lvl2pPr>
            <a:lvl3pPr marL="1828754" lvl="2" indent="-558786">
              <a:spcBef>
                <a:spcPts val="2133"/>
              </a:spcBef>
              <a:spcAft>
                <a:spcPts val="0"/>
              </a:spcAft>
              <a:buSzPts val="3000"/>
              <a:buFont typeface="Cambria"/>
              <a:buChar char="■"/>
              <a:defRPr>
                <a:latin typeface="Cambria"/>
                <a:ea typeface="Cambria"/>
                <a:cs typeface="Cambria"/>
                <a:sym typeface="Cambria"/>
              </a:defRPr>
            </a:lvl3pPr>
            <a:lvl4pPr marL="2438339" lvl="3" indent="-558786">
              <a:spcBef>
                <a:spcPts val="2133"/>
              </a:spcBef>
              <a:spcAft>
                <a:spcPts val="0"/>
              </a:spcAft>
              <a:buSzPts val="3000"/>
              <a:buFont typeface="Cambria"/>
              <a:buChar char="●"/>
              <a:defRPr>
                <a:latin typeface="Cambria"/>
                <a:ea typeface="Cambria"/>
                <a:cs typeface="Cambria"/>
                <a:sym typeface="Cambria"/>
              </a:defRPr>
            </a:lvl4pPr>
            <a:lvl5pPr marL="3047924" lvl="4" indent="-558786">
              <a:spcBef>
                <a:spcPts val="2133"/>
              </a:spcBef>
              <a:spcAft>
                <a:spcPts val="0"/>
              </a:spcAft>
              <a:buSzPts val="3000"/>
              <a:buFont typeface="Cambria"/>
              <a:buChar char="○"/>
              <a:defRPr>
                <a:latin typeface="Cambria"/>
                <a:ea typeface="Cambria"/>
                <a:cs typeface="Cambria"/>
                <a:sym typeface="Cambria"/>
              </a:defRPr>
            </a:lvl5pPr>
            <a:lvl6pPr marL="3657509" lvl="5" indent="-558786">
              <a:spcBef>
                <a:spcPts val="2133"/>
              </a:spcBef>
              <a:spcAft>
                <a:spcPts val="0"/>
              </a:spcAft>
              <a:buSzPts val="3000"/>
              <a:buFont typeface="Cambria"/>
              <a:buChar char="■"/>
              <a:defRPr>
                <a:latin typeface="Cambria"/>
                <a:ea typeface="Cambria"/>
                <a:cs typeface="Cambria"/>
                <a:sym typeface="Cambria"/>
              </a:defRPr>
            </a:lvl6pPr>
            <a:lvl7pPr marL="4267093" lvl="6" indent="-558786">
              <a:spcBef>
                <a:spcPts val="2133"/>
              </a:spcBef>
              <a:spcAft>
                <a:spcPts val="0"/>
              </a:spcAft>
              <a:buSzPts val="3000"/>
              <a:buFont typeface="Cambria"/>
              <a:buChar char="●"/>
              <a:defRPr>
                <a:latin typeface="Cambria"/>
                <a:ea typeface="Cambria"/>
                <a:cs typeface="Cambria"/>
                <a:sym typeface="Cambria"/>
              </a:defRPr>
            </a:lvl7pPr>
            <a:lvl8pPr marL="4876678" lvl="7" indent="-558786">
              <a:spcBef>
                <a:spcPts val="2133"/>
              </a:spcBef>
              <a:spcAft>
                <a:spcPts val="0"/>
              </a:spcAft>
              <a:buSzPts val="3000"/>
              <a:buFont typeface="Cambria"/>
              <a:buChar char="○"/>
              <a:defRPr>
                <a:latin typeface="Cambria"/>
                <a:ea typeface="Cambria"/>
                <a:cs typeface="Cambria"/>
                <a:sym typeface="Cambria"/>
              </a:defRPr>
            </a:lvl8pPr>
            <a:lvl9pPr marL="5486263" lvl="8" indent="-558786">
              <a:spcBef>
                <a:spcPts val="2133"/>
              </a:spcBef>
              <a:spcAft>
                <a:spcPts val="2133"/>
              </a:spcAft>
              <a:buSzPts val="3000"/>
              <a:buFont typeface="Cambria"/>
              <a:buChar char="■"/>
              <a:defRPr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222173" y="6286400"/>
            <a:ext cx="9200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2400">
                <a:solidFill>
                  <a:srgbClr val="B22222"/>
                </a:solidFill>
              </a:defRPr>
            </a:lvl1pPr>
            <a:lvl2pPr lvl="1" algn="r">
              <a:buNone/>
              <a:defRPr sz="2400">
                <a:solidFill>
                  <a:srgbClr val="B22222"/>
                </a:solidFill>
              </a:defRPr>
            </a:lvl2pPr>
            <a:lvl3pPr lvl="2" algn="r">
              <a:buNone/>
              <a:defRPr sz="2400">
                <a:solidFill>
                  <a:srgbClr val="B22222"/>
                </a:solidFill>
              </a:defRPr>
            </a:lvl3pPr>
            <a:lvl4pPr lvl="3" algn="r">
              <a:buNone/>
              <a:defRPr sz="2400">
                <a:solidFill>
                  <a:srgbClr val="B22222"/>
                </a:solidFill>
              </a:defRPr>
            </a:lvl4pPr>
            <a:lvl5pPr lvl="4" algn="r">
              <a:buNone/>
              <a:defRPr sz="2400">
                <a:solidFill>
                  <a:srgbClr val="B22222"/>
                </a:solidFill>
              </a:defRPr>
            </a:lvl5pPr>
            <a:lvl6pPr lvl="5" algn="r">
              <a:buNone/>
              <a:defRPr sz="2400">
                <a:solidFill>
                  <a:srgbClr val="B22222"/>
                </a:solidFill>
              </a:defRPr>
            </a:lvl6pPr>
            <a:lvl7pPr lvl="6" algn="r">
              <a:buNone/>
              <a:defRPr sz="2400">
                <a:solidFill>
                  <a:srgbClr val="B22222"/>
                </a:solidFill>
              </a:defRPr>
            </a:lvl7pPr>
            <a:lvl8pPr lvl="7" algn="r">
              <a:buNone/>
              <a:defRPr sz="2400">
                <a:solidFill>
                  <a:srgbClr val="B22222"/>
                </a:solidFill>
              </a:defRPr>
            </a:lvl8pPr>
            <a:lvl9pPr lvl="8" algn="r">
              <a:buNone/>
              <a:defRPr sz="2400">
                <a:solidFill>
                  <a:srgbClr val="B2222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7" name="Google Shape;27;p4"/>
          <p:cNvCxnSpPr/>
          <p:nvPr/>
        </p:nvCxnSpPr>
        <p:spPr>
          <a:xfrm rot="10800000" flipH="1">
            <a:off x="511048" y="1464833"/>
            <a:ext cx="11459600" cy="1600"/>
          </a:xfrm>
          <a:prstGeom prst="straightConnector1">
            <a:avLst/>
          </a:prstGeom>
          <a:noFill/>
          <a:ln w="19050" cap="flat" cmpd="sng">
            <a:solidFill>
              <a:srgbClr val="B2222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4"/>
          <p:cNvSpPr txBox="1"/>
          <p:nvPr/>
        </p:nvSpPr>
        <p:spPr>
          <a:xfrm>
            <a:off x="5679767" y="6306767"/>
            <a:ext cx="4836800" cy="5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17455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6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9E4A-2220-45B9-950D-65CA06FC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7FFBE-E678-42C2-8ACD-781DB7DC1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8A3E-233C-4415-9047-83C820179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52BBD-88ED-4A4B-B84E-1B398F6B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0B964-7D31-4B68-AF81-2DD96E27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EAFA-6FD9-4127-ABFA-57A5EB1A80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842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65A4-8187-444A-8E86-AC928C518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C7037-207D-41EC-B4AB-6D978FA39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F7E0B-BDD9-4B1D-9F4D-271073109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E7E84-3793-48A4-90B0-5D48C7760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E85C3-4D0E-4D4D-89E9-EB99B8631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EAFA-6FD9-4127-ABFA-57A5EB1A80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04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DAC9-81B8-44D0-8681-8FF830D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2AE7F-8FC2-4F2D-8342-0FC51A9830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0926F-D605-4236-A6F7-DF8E1608C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8D3CE-96F5-40CF-91FC-7D930D8F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1B296-AC4A-48B0-8D04-5F370DC4B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93117-09B9-41F5-8B1E-DC9F4E7B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EAFA-6FD9-4127-ABFA-57A5EB1A80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304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DDCB-95DA-4961-A194-A78554838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D4DB0-2F5D-49CB-9816-F734499A2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0B44B-668F-4FCA-A587-B752B6733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F2DCA1-EC74-4E09-B901-933679F62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8D77FB-9F3B-4ED0-95A1-D66AFFE289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A3335C-E2BE-4B01-A801-82E6CDC03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2C2972-6487-44B1-949B-2F3F851D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77829C-8699-4877-871A-A03A6C11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EAFA-6FD9-4127-ABFA-57A5EB1A80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25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E1FD6-2939-48CC-87FF-70E5AC02F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59854E-1E7B-484A-B1FD-E35F08667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1A940D-D845-4C70-97C0-26F240BC1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8FD7A-8236-40B2-AB2F-4E6BFB1B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EAFA-6FD9-4127-ABFA-57A5EB1A80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731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DF412-7A52-497B-AF0A-17C7B408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371E2-68B3-484F-963D-92704037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7337D-6D3B-48C7-8188-74468929F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EAFA-6FD9-4127-ABFA-57A5EB1A80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701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6FCF1-93BB-4652-8C11-BEDA615C1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36BF8-DCFB-4788-8B25-B98BDF131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0092C4-C927-4F47-9AB3-286908116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2E4E0-60A7-427A-9F6D-DBC095175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877CA-8DF2-4993-B037-5253D9AC8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10C90-26CD-4753-8B71-99DA4E68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EAFA-6FD9-4127-ABFA-57A5EB1A80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10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A8DEC-4143-4538-83FF-B6177331A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E50757-6B79-44D3-9A8B-48FB9C10E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4CB6AE-D206-4B88-93F2-2600745B3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B9DD5-21DF-42C8-8D66-A42EAADAA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79034-3B01-4DB6-BCB0-B8D54DEA8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342-4206-46F9-85AA-FC4642E12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EAFA-6FD9-4127-ABFA-57A5EB1A80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423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60BB1E-C0E5-486C-BAF6-995D0CC82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A8251-BD6A-417E-A62C-37AB7358F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EF5FC-E21E-4C52-BB13-FACF980C88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EC864-C58D-4B5C-8C8D-9E0B339F8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2AEEA-DE0C-4CD0-A84C-8182D3B3B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2EAFA-6FD9-4127-ABFA-57A5EB1A80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43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ware, lock, green, building&#10;&#10;Description automatically generated">
            <a:extLst>
              <a:ext uri="{FF2B5EF4-FFF2-40B4-BE49-F238E27FC236}">
                <a16:creationId xmlns:a16="http://schemas.microsoft.com/office/drawing/2014/main" id="{866451CA-331C-4BD4-B908-DC42CCC1F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3"/>
          <a:stretch/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BA23C71-A3DF-4471-B539-11BAA9773E58}"/>
              </a:ext>
            </a:extLst>
          </p:cNvPr>
          <p:cNvSpPr txBox="1"/>
          <p:nvPr/>
        </p:nvSpPr>
        <p:spPr>
          <a:xfrm>
            <a:off x="73230" y="4286160"/>
            <a:ext cx="11758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>
                    <a:alpha val="80000"/>
                  </a:schemeClr>
                </a:solidFill>
              </a:rPr>
              <a:t>CS230-Wrapup</a:t>
            </a:r>
          </a:p>
        </p:txBody>
      </p:sp>
    </p:spTree>
    <p:extLst>
      <p:ext uri="{BB962C8B-B14F-4D97-AF65-F5344CB8AC3E}">
        <p14:creationId xmlns:p14="http://schemas.microsoft.com/office/powerpoint/2010/main" val="1360529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A46C-B8AB-4740-A22B-E1F5AD5D5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Side and Covert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902E1-3E0F-4DCD-9035-84948F54F4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pic>
        <p:nvPicPr>
          <p:cNvPr id="5" name="Picture 6" descr="Image result for laughing minion image">
            <a:extLst>
              <a:ext uri="{FF2B5EF4-FFF2-40B4-BE49-F238E27FC236}">
                <a16:creationId xmlns:a16="http://schemas.microsoft.com/office/drawing/2014/main" id="{49B8A8F9-7C3F-498F-AEDB-AE84B4CC5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44" y="4322743"/>
            <a:ext cx="3000805" cy="254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 for DRAM image DDR">
            <a:extLst>
              <a:ext uri="{FF2B5EF4-FFF2-40B4-BE49-F238E27FC236}">
                <a16:creationId xmlns:a16="http://schemas.microsoft.com/office/drawing/2014/main" id="{F9CDB294-4665-4864-8ECE-E6FD84CAB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382" y="1524561"/>
            <a:ext cx="3000805" cy="232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minion thinking image">
            <a:extLst>
              <a:ext uri="{FF2B5EF4-FFF2-40B4-BE49-F238E27FC236}">
                <a16:creationId xmlns:a16="http://schemas.microsoft.com/office/drawing/2014/main" id="{DAF33B74-4C3B-43F3-92DC-2359AE894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849" y="1487456"/>
            <a:ext cx="1561794" cy="258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laughing minion image">
            <a:extLst>
              <a:ext uri="{FF2B5EF4-FFF2-40B4-BE49-F238E27FC236}">
                <a16:creationId xmlns:a16="http://schemas.microsoft.com/office/drawing/2014/main" id="{F6BF74EA-2F8A-4957-A819-B47CF3A6A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44" y="1475165"/>
            <a:ext cx="3000805" cy="254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5228B540-15B5-41C2-AE94-F07C49663B6B}"/>
              </a:ext>
            </a:extLst>
          </p:cNvPr>
          <p:cNvSpPr/>
          <p:nvPr/>
        </p:nvSpPr>
        <p:spPr>
          <a:xfrm>
            <a:off x="3762849" y="3516687"/>
            <a:ext cx="4051069" cy="7016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Side-channel attacks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BF46FCF-DB86-42A3-A049-0B5BC1634D99}"/>
              </a:ext>
            </a:extLst>
          </p:cNvPr>
          <p:cNvSpPr/>
          <p:nvPr/>
        </p:nvSpPr>
        <p:spPr>
          <a:xfrm>
            <a:off x="292062" y="1524561"/>
            <a:ext cx="958735" cy="7016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Spy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F2784AF6-9F5B-4525-A61D-9FD4360655EF}"/>
              </a:ext>
            </a:extLst>
          </p:cNvPr>
          <p:cNvSpPr/>
          <p:nvPr/>
        </p:nvSpPr>
        <p:spPr>
          <a:xfrm>
            <a:off x="10925649" y="1524561"/>
            <a:ext cx="1384069" cy="7016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Victim</a:t>
            </a:r>
          </a:p>
        </p:txBody>
      </p:sp>
      <p:pic>
        <p:nvPicPr>
          <p:cNvPr id="12" name="Picture 2" descr="Use links below to save image.">
            <a:extLst>
              <a:ext uri="{FF2B5EF4-FFF2-40B4-BE49-F238E27FC236}">
                <a16:creationId xmlns:a16="http://schemas.microsoft.com/office/drawing/2014/main" id="{3620082C-7BB9-4A6E-8672-8899FAF91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779" y="2061856"/>
            <a:ext cx="21907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DRAM image DDR">
            <a:extLst>
              <a:ext uri="{FF2B5EF4-FFF2-40B4-BE49-F238E27FC236}">
                <a16:creationId xmlns:a16="http://schemas.microsoft.com/office/drawing/2014/main" id="{CD3099A2-12AE-4DFB-AE20-30B409A71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169" y="4267761"/>
            <a:ext cx="3000805" cy="232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laughing minion image">
            <a:extLst>
              <a:ext uri="{FF2B5EF4-FFF2-40B4-BE49-F238E27FC236}">
                <a16:creationId xmlns:a16="http://schemas.microsoft.com/office/drawing/2014/main" id="{DC98EDD4-3E63-4291-A35D-B65DC280B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44" y="4218365"/>
            <a:ext cx="3000805" cy="254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1F8B0B0A-EF50-47EC-83B5-C64CBB7DB464}"/>
              </a:ext>
            </a:extLst>
          </p:cNvPr>
          <p:cNvSpPr/>
          <p:nvPr/>
        </p:nvSpPr>
        <p:spPr>
          <a:xfrm>
            <a:off x="3807861" y="6037784"/>
            <a:ext cx="4444925" cy="7016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Covert-channel attacks</a:t>
            </a:r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629854FC-481E-48AF-8F0D-8ACA96CBFEFF}"/>
              </a:ext>
            </a:extLst>
          </p:cNvPr>
          <p:cNvSpPr/>
          <p:nvPr/>
        </p:nvSpPr>
        <p:spPr>
          <a:xfrm>
            <a:off x="333849" y="4267761"/>
            <a:ext cx="1143000" cy="10484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Let’s play</a:t>
            </a:r>
          </a:p>
        </p:txBody>
      </p:sp>
      <p:pic>
        <p:nvPicPr>
          <p:cNvPr id="17" name="Picture 2" descr="Use links below to save image.">
            <a:extLst>
              <a:ext uri="{FF2B5EF4-FFF2-40B4-BE49-F238E27FC236}">
                <a16:creationId xmlns:a16="http://schemas.microsoft.com/office/drawing/2014/main" id="{4296CEBD-CF4F-4B4E-A5B1-4DAA0A9D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566" y="4805056"/>
            <a:ext cx="21907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ED483F-CC68-4050-BFDB-3AC35165F39B}"/>
              </a:ext>
            </a:extLst>
          </p:cNvPr>
          <p:cNvCxnSpPr/>
          <p:nvPr/>
        </p:nvCxnSpPr>
        <p:spPr>
          <a:xfrm flipH="1">
            <a:off x="8921187" y="3989765"/>
            <a:ext cx="41787" cy="29718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5230D9C-B7D0-429B-B4B3-9B9B6E5BBD99}"/>
              </a:ext>
            </a:extLst>
          </p:cNvPr>
          <p:cNvCxnSpPr/>
          <p:nvPr/>
        </p:nvCxnSpPr>
        <p:spPr>
          <a:xfrm flipH="1">
            <a:off x="3019178" y="4081843"/>
            <a:ext cx="41787" cy="29718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42AA95FE-C361-4FD8-B89D-4CAADB626DD8}"/>
              </a:ext>
            </a:extLst>
          </p:cNvPr>
          <p:cNvSpPr/>
          <p:nvPr/>
        </p:nvSpPr>
        <p:spPr>
          <a:xfrm>
            <a:off x="10475826" y="4267761"/>
            <a:ext cx="1704096" cy="10484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Oh Yes!! </a:t>
            </a:r>
          </a:p>
        </p:txBody>
      </p:sp>
    </p:spTree>
    <p:extLst>
      <p:ext uri="{BB962C8B-B14F-4D97-AF65-F5344CB8AC3E}">
        <p14:creationId xmlns:p14="http://schemas.microsoft.com/office/powerpoint/2010/main" val="272414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-up of a stopwatch">
            <a:extLst>
              <a:ext uri="{FF2B5EF4-FFF2-40B4-BE49-F238E27FC236}">
                <a16:creationId xmlns:a16="http://schemas.microsoft.com/office/drawing/2014/main" id="{3D44B513-5367-4AA6-B86B-360FEFC5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05B00-F708-47ED-BE98-7B7C7E106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dirty="0"/>
              <a:t>Pause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88BD5-0A2B-423E-AD78-B5FCA886322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0000000-1234-1234-1234-123412341234}" type="slidenum">
              <a:rPr lang="en-US" sz="12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 sz="120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4801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5D96-4B6B-4543-8CC2-6CA3F555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Flush+Reload</a:t>
            </a:r>
            <a:r>
              <a:rPr lang="en-IN" dirty="0"/>
              <a:t> Attack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2C0DD-FB3A-44ED-8DA7-E8BB2809C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58CC1040-174B-453B-AA40-C18FDDBFD4B3}"/>
              </a:ext>
            </a:extLst>
          </p:cNvPr>
          <p:cNvSpPr/>
          <p:nvPr/>
        </p:nvSpPr>
        <p:spPr>
          <a:xfrm>
            <a:off x="1219200" y="4482858"/>
            <a:ext cx="4044021" cy="754427"/>
          </a:xfrm>
          <a:prstGeom prst="roundRect">
            <a:avLst/>
          </a:prstGeom>
          <a:solidFill>
            <a:schemeClr val="tx2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  </a:t>
            </a:r>
          </a:p>
        </p:txBody>
      </p:sp>
      <p:pic>
        <p:nvPicPr>
          <p:cNvPr id="6" name="Picture 2" descr="Samsung 4GB DDR3-1600MHz ECC Registered CL11 DIMM Dual Rank Memory Module (M393B5273DH0-CK0)">
            <a:extLst>
              <a:ext uri="{FF2B5EF4-FFF2-40B4-BE49-F238E27FC236}">
                <a16:creationId xmlns:a16="http://schemas.microsoft.com/office/drawing/2014/main" id="{A12CF0BA-B679-4884-8A0F-38E2823FD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2401" y="5648837"/>
            <a:ext cx="6476999" cy="120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A2EB74-F053-45FA-9A6F-230AA83CA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69" y="1676401"/>
            <a:ext cx="1745531" cy="1780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BC529D-4C36-4ACB-BB8A-E431493A2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76401"/>
            <a:ext cx="1776214" cy="17762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4B91CB-A2FD-43A5-BCEE-88066CC8A2DD}"/>
              </a:ext>
            </a:extLst>
          </p:cNvPr>
          <p:cNvSpPr txBox="1"/>
          <p:nvPr/>
        </p:nvSpPr>
        <p:spPr>
          <a:xfrm>
            <a:off x="5654698" y="4622822"/>
            <a:ext cx="746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LLC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78B3F6-3107-45F1-A64F-28C3DDAADEDC}"/>
              </a:ext>
            </a:extLst>
          </p:cNvPr>
          <p:cNvCxnSpPr>
            <a:cxnSpLocks/>
          </p:cNvCxnSpPr>
          <p:nvPr/>
        </p:nvCxnSpPr>
        <p:spPr>
          <a:xfrm>
            <a:off x="1870435" y="2847242"/>
            <a:ext cx="529234" cy="1881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67EF33-4336-438F-BE55-8F4A8009BF02}"/>
              </a:ext>
            </a:extLst>
          </p:cNvPr>
          <p:cNvCxnSpPr>
            <a:cxnSpLocks/>
          </p:cNvCxnSpPr>
          <p:nvPr/>
        </p:nvCxnSpPr>
        <p:spPr>
          <a:xfrm flipH="1">
            <a:off x="2399669" y="2843014"/>
            <a:ext cx="2400931" cy="1835077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1C8F2E9-C3D2-465E-89A5-EF036C621B0A}"/>
              </a:ext>
            </a:extLst>
          </p:cNvPr>
          <p:cNvSpPr/>
          <p:nvPr/>
        </p:nvSpPr>
        <p:spPr>
          <a:xfrm>
            <a:off x="2018669" y="4712952"/>
            <a:ext cx="762000" cy="40637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169E68C5-E1F0-4D5E-8DA4-478C8F3140EC}"/>
              </a:ext>
            </a:extLst>
          </p:cNvPr>
          <p:cNvSpPr txBox="1">
            <a:spLocks/>
          </p:cNvSpPr>
          <p:nvPr/>
        </p:nvSpPr>
        <p:spPr>
          <a:xfrm>
            <a:off x="11222173" y="6286400"/>
            <a:ext cx="920000" cy="52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1pPr>
            <a:lvl2pPr marL="457200" lvl="1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2pPr>
            <a:lvl3pPr marL="914400" lvl="2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3pPr>
            <a:lvl4pPr marL="1371600" lvl="3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4pPr>
            <a:lvl5pPr marL="1828800" lvl="4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5pPr>
            <a:lvl6pPr marL="2286000" lvl="5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6pPr>
            <a:lvl7pPr marL="2743200" lvl="6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7pPr>
            <a:lvl8pPr marL="3200400" lvl="7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8pPr>
            <a:lvl9pPr marL="3657600" lvl="8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836CCE7C-ED31-4E50-B2D9-22E522A7B528}"/>
              </a:ext>
            </a:extLst>
          </p:cNvPr>
          <p:cNvSpPr/>
          <p:nvPr/>
        </p:nvSpPr>
        <p:spPr>
          <a:xfrm>
            <a:off x="6529588" y="1600201"/>
            <a:ext cx="5662412" cy="12091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Step 0:Spy </a:t>
            </a:r>
            <a:r>
              <a:rPr lang="en-US" sz="3200" i="1" dirty="0">
                <a:solidFill>
                  <a:srgbClr val="C00000"/>
                </a:solidFill>
                <a:latin typeface="Cambria" panose="02040503050406030204" pitchFamily="18" charset="0"/>
              </a:rPr>
              <a:t>maps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the shared library, shared in the cache</a:t>
            </a:r>
          </a:p>
        </p:txBody>
      </p:sp>
    </p:spTree>
    <p:extLst>
      <p:ext uri="{BB962C8B-B14F-4D97-AF65-F5344CB8AC3E}">
        <p14:creationId xmlns:p14="http://schemas.microsoft.com/office/powerpoint/2010/main" val="2948973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5D96-4B6B-4543-8CC2-6CA3F555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Flush+Reload</a:t>
            </a:r>
            <a:r>
              <a:rPr lang="en-IN" dirty="0"/>
              <a:t> Attack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2C0DD-FB3A-44ED-8DA7-E8BB2809C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58CC1040-174B-453B-AA40-C18FDDBFD4B3}"/>
              </a:ext>
            </a:extLst>
          </p:cNvPr>
          <p:cNvSpPr/>
          <p:nvPr/>
        </p:nvSpPr>
        <p:spPr>
          <a:xfrm>
            <a:off x="1219200" y="4482858"/>
            <a:ext cx="4044021" cy="754427"/>
          </a:xfrm>
          <a:prstGeom prst="roundRect">
            <a:avLst/>
          </a:prstGeom>
          <a:solidFill>
            <a:schemeClr val="tx2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  </a:t>
            </a:r>
          </a:p>
        </p:txBody>
      </p:sp>
      <p:pic>
        <p:nvPicPr>
          <p:cNvPr id="6" name="Picture 2" descr="Samsung 4GB DDR3-1600MHz ECC Registered CL11 DIMM Dual Rank Memory Module (M393B5273DH0-CK0)">
            <a:extLst>
              <a:ext uri="{FF2B5EF4-FFF2-40B4-BE49-F238E27FC236}">
                <a16:creationId xmlns:a16="http://schemas.microsoft.com/office/drawing/2014/main" id="{A12CF0BA-B679-4884-8A0F-38E2823FD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2401" y="5648837"/>
            <a:ext cx="6476999" cy="120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A2EB74-F053-45FA-9A6F-230AA83CA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69" y="1676401"/>
            <a:ext cx="1745531" cy="1780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BC529D-4C36-4ACB-BB8A-E431493A2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76401"/>
            <a:ext cx="1776214" cy="177621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6A3D1B-3F98-4F71-9B67-8B66002A84F6}"/>
              </a:ext>
            </a:extLst>
          </p:cNvPr>
          <p:cNvCxnSpPr>
            <a:cxnSpLocks/>
          </p:cNvCxnSpPr>
          <p:nvPr/>
        </p:nvCxnSpPr>
        <p:spPr>
          <a:xfrm>
            <a:off x="1870435" y="3456843"/>
            <a:ext cx="491765" cy="11659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75CC79-DA0A-41EB-B83F-3FFBB3DA7A58}"/>
              </a:ext>
            </a:extLst>
          </p:cNvPr>
          <p:cNvSpPr txBox="1"/>
          <p:nvPr/>
        </p:nvSpPr>
        <p:spPr>
          <a:xfrm>
            <a:off x="2116317" y="3598903"/>
            <a:ext cx="1311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i="1" dirty="0" err="1">
                <a:solidFill>
                  <a:srgbClr val="C00000"/>
                </a:solidFill>
              </a:rPr>
              <a:t>Clflush</a:t>
            </a:r>
            <a:endParaRPr lang="en-IN" sz="3200" i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4B91CB-A2FD-43A5-BCEE-88066CC8A2DD}"/>
              </a:ext>
            </a:extLst>
          </p:cNvPr>
          <p:cNvSpPr txBox="1"/>
          <p:nvPr/>
        </p:nvSpPr>
        <p:spPr>
          <a:xfrm>
            <a:off x="5654698" y="4622822"/>
            <a:ext cx="746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LLC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39C678-C3A1-4F9F-B6D8-D6CED3D50133}"/>
              </a:ext>
            </a:extLst>
          </p:cNvPr>
          <p:cNvSpPr/>
          <p:nvPr/>
        </p:nvSpPr>
        <p:spPr>
          <a:xfrm>
            <a:off x="2029146" y="4690308"/>
            <a:ext cx="762000" cy="406379"/>
          </a:xfrm>
          <a:prstGeom prst="rect">
            <a:avLst/>
          </a:prstGeom>
          <a:pattFill prst="wdDnDiag">
            <a:fgClr>
              <a:srgbClr val="00B05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3DB45BFC-7B4A-4FD3-923F-708F678B3785}"/>
              </a:ext>
            </a:extLst>
          </p:cNvPr>
          <p:cNvSpPr txBox="1">
            <a:spLocks/>
          </p:cNvSpPr>
          <p:nvPr/>
        </p:nvSpPr>
        <p:spPr>
          <a:xfrm>
            <a:off x="11222173" y="6286400"/>
            <a:ext cx="920000" cy="52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1pPr>
            <a:lvl2pPr marL="457200" lvl="1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2pPr>
            <a:lvl3pPr marL="914400" lvl="2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3pPr>
            <a:lvl4pPr marL="1371600" lvl="3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4pPr>
            <a:lvl5pPr marL="1828800" lvl="4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5pPr>
            <a:lvl6pPr marL="2286000" lvl="5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6pPr>
            <a:lvl7pPr marL="2743200" lvl="6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7pPr>
            <a:lvl8pPr marL="3200400" lvl="7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8pPr>
            <a:lvl9pPr marL="3657600" lvl="8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BCEC27F4-77C5-42F3-8BD5-4A897A88F788}"/>
              </a:ext>
            </a:extLst>
          </p:cNvPr>
          <p:cNvSpPr/>
          <p:nvPr/>
        </p:nvSpPr>
        <p:spPr>
          <a:xfrm>
            <a:off x="6529588" y="1600201"/>
            <a:ext cx="5662412" cy="12091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Step 0:Spy </a:t>
            </a:r>
            <a:r>
              <a:rPr lang="en-US" sz="3200" i="1" dirty="0">
                <a:solidFill>
                  <a:srgbClr val="C00000"/>
                </a:solidFill>
                <a:latin typeface="Cambria" panose="02040503050406030204" pitchFamily="18" charset="0"/>
              </a:rPr>
              <a:t>maps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the shared library, shared in the cache</a:t>
            </a:r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7E7E0C51-F9FB-4564-88C5-D677DA1CB95E}"/>
              </a:ext>
            </a:extLst>
          </p:cNvPr>
          <p:cNvSpPr/>
          <p:nvPr/>
        </p:nvSpPr>
        <p:spPr>
          <a:xfrm>
            <a:off x="6529588" y="2895601"/>
            <a:ext cx="5662412" cy="12091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Step 1:Spy </a:t>
            </a:r>
            <a:r>
              <a:rPr lang="en-US" sz="3200" i="1" dirty="0">
                <a:solidFill>
                  <a:srgbClr val="C00000"/>
                </a:solidFill>
                <a:latin typeface="Cambria" panose="02040503050406030204" pitchFamily="18" charset="0"/>
              </a:rPr>
              <a:t>flushes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the cache block</a:t>
            </a:r>
          </a:p>
        </p:txBody>
      </p:sp>
    </p:spTree>
    <p:extLst>
      <p:ext uri="{BB962C8B-B14F-4D97-AF65-F5344CB8AC3E}">
        <p14:creationId xmlns:p14="http://schemas.microsoft.com/office/powerpoint/2010/main" val="3349643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5D96-4B6B-4543-8CC2-6CA3F555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Flush+Reload</a:t>
            </a:r>
            <a:r>
              <a:rPr lang="en-IN" dirty="0"/>
              <a:t> Attack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2C0DD-FB3A-44ED-8DA7-E8BB2809C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58CC1040-174B-453B-AA40-C18FDDBFD4B3}"/>
              </a:ext>
            </a:extLst>
          </p:cNvPr>
          <p:cNvSpPr/>
          <p:nvPr/>
        </p:nvSpPr>
        <p:spPr>
          <a:xfrm>
            <a:off x="1219200" y="4482858"/>
            <a:ext cx="4044021" cy="754427"/>
          </a:xfrm>
          <a:prstGeom prst="roundRect">
            <a:avLst/>
          </a:prstGeom>
          <a:solidFill>
            <a:schemeClr val="tx2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  </a:t>
            </a:r>
          </a:p>
        </p:txBody>
      </p:sp>
      <p:pic>
        <p:nvPicPr>
          <p:cNvPr id="6" name="Picture 2" descr="Samsung 4GB DDR3-1600MHz ECC Registered CL11 DIMM Dual Rank Memory Module (M393B5273DH0-CK0)">
            <a:extLst>
              <a:ext uri="{FF2B5EF4-FFF2-40B4-BE49-F238E27FC236}">
                <a16:creationId xmlns:a16="http://schemas.microsoft.com/office/drawing/2014/main" id="{A12CF0BA-B679-4884-8A0F-38E2823FD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2401" y="5648837"/>
            <a:ext cx="6476999" cy="120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A2EB74-F053-45FA-9A6F-230AA83CA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69" y="1676401"/>
            <a:ext cx="1745531" cy="1780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BC529D-4C36-4ACB-BB8A-E431493A2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76401"/>
            <a:ext cx="1776214" cy="17762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4B91CB-A2FD-43A5-BCEE-88066CC8A2DD}"/>
              </a:ext>
            </a:extLst>
          </p:cNvPr>
          <p:cNvSpPr txBox="1"/>
          <p:nvPr/>
        </p:nvSpPr>
        <p:spPr>
          <a:xfrm>
            <a:off x="5654698" y="4622822"/>
            <a:ext cx="746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LLC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48C9D7-4867-4C15-977B-2D38EF005317}"/>
              </a:ext>
            </a:extLst>
          </p:cNvPr>
          <p:cNvSpPr/>
          <p:nvPr/>
        </p:nvSpPr>
        <p:spPr>
          <a:xfrm>
            <a:off x="2077187" y="4671696"/>
            <a:ext cx="762000" cy="40637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30D64E-848E-47B7-BCF7-4E1DA44CE7AF}"/>
              </a:ext>
            </a:extLst>
          </p:cNvPr>
          <p:cNvCxnSpPr>
            <a:cxnSpLocks/>
          </p:cNvCxnSpPr>
          <p:nvPr/>
        </p:nvCxnSpPr>
        <p:spPr>
          <a:xfrm flipH="1">
            <a:off x="2610587" y="3249426"/>
            <a:ext cx="1819959" cy="1419808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159EA097-0C83-4CA8-9883-B5D3EEFA5F1B}"/>
              </a:ext>
            </a:extLst>
          </p:cNvPr>
          <p:cNvSpPr txBox="1">
            <a:spLocks/>
          </p:cNvSpPr>
          <p:nvPr/>
        </p:nvSpPr>
        <p:spPr>
          <a:xfrm>
            <a:off x="11222173" y="6286400"/>
            <a:ext cx="920000" cy="52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1pPr>
            <a:lvl2pPr marL="457200" lvl="1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2pPr>
            <a:lvl3pPr marL="914400" lvl="2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3pPr>
            <a:lvl4pPr marL="1371600" lvl="3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4pPr>
            <a:lvl5pPr marL="1828800" lvl="4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5pPr>
            <a:lvl6pPr marL="2286000" lvl="5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6pPr>
            <a:lvl7pPr marL="2743200" lvl="6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7pPr>
            <a:lvl8pPr marL="3200400" lvl="7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8pPr>
            <a:lvl9pPr marL="3657600" lvl="8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C2B14AAE-B197-413E-97CB-5356ABC4375C}"/>
              </a:ext>
            </a:extLst>
          </p:cNvPr>
          <p:cNvSpPr/>
          <p:nvPr/>
        </p:nvSpPr>
        <p:spPr>
          <a:xfrm>
            <a:off x="6529588" y="1600201"/>
            <a:ext cx="5662412" cy="12091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Step 0:Spy </a:t>
            </a:r>
            <a:r>
              <a:rPr lang="en-US" sz="3200" i="1" dirty="0">
                <a:solidFill>
                  <a:srgbClr val="C00000"/>
                </a:solidFill>
                <a:latin typeface="Cambria" panose="02040503050406030204" pitchFamily="18" charset="0"/>
              </a:rPr>
              <a:t>maps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the shared library, shared in the cache</a:t>
            </a:r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A3C48BB3-6C2F-430F-8D8C-4201771A0FFE}"/>
              </a:ext>
            </a:extLst>
          </p:cNvPr>
          <p:cNvSpPr/>
          <p:nvPr/>
        </p:nvSpPr>
        <p:spPr>
          <a:xfrm>
            <a:off x="6529588" y="2895601"/>
            <a:ext cx="5662412" cy="12091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Step 1:Spy </a:t>
            </a:r>
            <a:r>
              <a:rPr lang="en-US" sz="3200" i="1" dirty="0">
                <a:solidFill>
                  <a:srgbClr val="C00000"/>
                </a:solidFill>
                <a:latin typeface="Cambria" panose="02040503050406030204" pitchFamily="18" charset="0"/>
              </a:rPr>
              <a:t>flushes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the cache block</a:t>
            </a:r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E0550276-912F-4E1E-A5C1-1F57A066CE49}"/>
              </a:ext>
            </a:extLst>
          </p:cNvPr>
          <p:cNvSpPr/>
          <p:nvPr/>
        </p:nvSpPr>
        <p:spPr>
          <a:xfrm>
            <a:off x="6555690" y="4191001"/>
            <a:ext cx="5662412" cy="12091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Step 2: Victim </a:t>
            </a:r>
            <a:r>
              <a:rPr lang="en-US" sz="3200" i="1" dirty="0">
                <a:solidFill>
                  <a:srgbClr val="C00000"/>
                </a:solidFill>
                <a:latin typeface="Cambria" panose="02040503050406030204" pitchFamily="18" charset="0"/>
              </a:rPr>
              <a:t>reloads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the cache block</a:t>
            </a:r>
          </a:p>
        </p:txBody>
      </p:sp>
    </p:spTree>
    <p:extLst>
      <p:ext uri="{BB962C8B-B14F-4D97-AF65-F5344CB8AC3E}">
        <p14:creationId xmlns:p14="http://schemas.microsoft.com/office/powerpoint/2010/main" val="3135693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5D96-4B6B-4543-8CC2-6CA3F555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Flush+Reload</a:t>
            </a:r>
            <a:r>
              <a:rPr lang="en-IN" dirty="0"/>
              <a:t> Attack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2C0DD-FB3A-44ED-8DA7-E8BB2809C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58CC1040-174B-453B-AA40-C18FDDBFD4B3}"/>
              </a:ext>
            </a:extLst>
          </p:cNvPr>
          <p:cNvSpPr/>
          <p:nvPr/>
        </p:nvSpPr>
        <p:spPr>
          <a:xfrm>
            <a:off x="1219200" y="4482858"/>
            <a:ext cx="4044021" cy="754427"/>
          </a:xfrm>
          <a:prstGeom prst="roundRect">
            <a:avLst/>
          </a:prstGeom>
          <a:solidFill>
            <a:schemeClr val="tx2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  </a:t>
            </a:r>
          </a:p>
        </p:txBody>
      </p:sp>
      <p:pic>
        <p:nvPicPr>
          <p:cNvPr id="6" name="Picture 2" descr="Samsung 4GB DDR3-1600MHz ECC Registered CL11 DIMM Dual Rank Memory Module (M393B5273DH0-CK0)">
            <a:extLst>
              <a:ext uri="{FF2B5EF4-FFF2-40B4-BE49-F238E27FC236}">
                <a16:creationId xmlns:a16="http://schemas.microsoft.com/office/drawing/2014/main" id="{A12CF0BA-B679-4884-8A0F-38E2823FD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2401" y="5648837"/>
            <a:ext cx="6476999" cy="120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A2EB74-F053-45FA-9A6F-230AA83CA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69" y="1676401"/>
            <a:ext cx="1745531" cy="1780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BC529D-4C36-4ACB-BB8A-E431493A2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76401"/>
            <a:ext cx="1776214" cy="177621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7ACE82-5B09-410F-B076-4C6A347009E7}"/>
              </a:ext>
            </a:extLst>
          </p:cNvPr>
          <p:cNvSpPr/>
          <p:nvPr/>
        </p:nvSpPr>
        <p:spPr>
          <a:xfrm>
            <a:off x="6529588" y="1600201"/>
            <a:ext cx="5662412" cy="12091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Step 0:Spy </a:t>
            </a:r>
            <a:r>
              <a:rPr lang="en-US" sz="3200" i="1" dirty="0">
                <a:solidFill>
                  <a:srgbClr val="C00000"/>
                </a:solidFill>
                <a:latin typeface="Cambria" panose="02040503050406030204" pitchFamily="18" charset="0"/>
              </a:rPr>
              <a:t>maps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the shared library, shared in the cache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9CE20361-B05B-4D2B-A91A-E3B99473F137}"/>
              </a:ext>
            </a:extLst>
          </p:cNvPr>
          <p:cNvSpPr/>
          <p:nvPr/>
        </p:nvSpPr>
        <p:spPr>
          <a:xfrm>
            <a:off x="6529588" y="2895601"/>
            <a:ext cx="5662412" cy="12091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Step 1:Spy </a:t>
            </a:r>
            <a:r>
              <a:rPr lang="en-US" sz="3200" i="1" dirty="0">
                <a:solidFill>
                  <a:srgbClr val="C00000"/>
                </a:solidFill>
                <a:latin typeface="Cambria" panose="02040503050406030204" pitchFamily="18" charset="0"/>
              </a:rPr>
              <a:t>flushes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the cache block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4B91CB-A2FD-43A5-BCEE-88066CC8A2DD}"/>
              </a:ext>
            </a:extLst>
          </p:cNvPr>
          <p:cNvSpPr txBox="1"/>
          <p:nvPr/>
        </p:nvSpPr>
        <p:spPr>
          <a:xfrm>
            <a:off x="5654698" y="4622822"/>
            <a:ext cx="746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LLC</a:t>
            </a:r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1CBDBC05-5BAC-4389-A592-5B18680A4174}"/>
              </a:ext>
            </a:extLst>
          </p:cNvPr>
          <p:cNvSpPr/>
          <p:nvPr/>
        </p:nvSpPr>
        <p:spPr>
          <a:xfrm>
            <a:off x="6555690" y="4191001"/>
            <a:ext cx="5662412" cy="12091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Step 2: Victim </a:t>
            </a:r>
            <a:r>
              <a:rPr lang="en-US" sz="3200" i="1" dirty="0">
                <a:solidFill>
                  <a:srgbClr val="C00000"/>
                </a:solidFill>
                <a:latin typeface="Cambria" panose="02040503050406030204" pitchFamily="18" charset="0"/>
              </a:rPr>
              <a:t>reloads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the cache block</a:t>
            </a:r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AAACBD44-A00E-496E-A9E3-04283662D927}"/>
              </a:ext>
            </a:extLst>
          </p:cNvPr>
          <p:cNvSpPr/>
          <p:nvPr/>
        </p:nvSpPr>
        <p:spPr>
          <a:xfrm>
            <a:off x="6629400" y="5572636"/>
            <a:ext cx="5562600" cy="12091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Step 3: Spy </a:t>
            </a:r>
            <a:r>
              <a:rPr lang="en-US" sz="3200" i="1" dirty="0">
                <a:solidFill>
                  <a:srgbClr val="C00000"/>
                </a:solidFill>
                <a:latin typeface="Cambria" panose="02040503050406030204" pitchFamily="18" charset="0"/>
              </a:rPr>
              <a:t>reloads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the cache block (hit/miss)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A9CDA0-DCFC-4424-AE1F-E372A696183F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2010791" y="3369154"/>
            <a:ext cx="447396" cy="13025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xplosion: 8 Points 18">
            <a:extLst>
              <a:ext uri="{FF2B5EF4-FFF2-40B4-BE49-F238E27FC236}">
                <a16:creationId xmlns:a16="http://schemas.microsoft.com/office/drawing/2014/main" id="{C769B7EA-B111-436D-B13A-C4CC9D1B2FA9}"/>
              </a:ext>
            </a:extLst>
          </p:cNvPr>
          <p:cNvSpPr/>
          <p:nvPr/>
        </p:nvSpPr>
        <p:spPr>
          <a:xfrm>
            <a:off x="2240042" y="3181428"/>
            <a:ext cx="2396351" cy="1424853"/>
          </a:xfrm>
          <a:prstGeom prst="irregularSeal1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i="1" dirty="0">
                <a:solidFill>
                  <a:srgbClr val="C00000"/>
                </a:solidFill>
                <a:latin typeface="Cambria" panose="02040503050406030204" pitchFamily="18" charset="0"/>
              </a:rPr>
              <a:t>Hit, Voila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E6E8A8-704D-43A6-B3FC-EAAEDE0DBCD9}"/>
              </a:ext>
            </a:extLst>
          </p:cNvPr>
          <p:cNvSpPr/>
          <p:nvPr/>
        </p:nvSpPr>
        <p:spPr>
          <a:xfrm>
            <a:off x="2077187" y="4671696"/>
            <a:ext cx="762000" cy="40637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603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-up of a stopwatch">
            <a:extLst>
              <a:ext uri="{FF2B5EF4-FFF2-40B4-BE49-F238E27FC236}">
                <a16:creationId xmlns:a16="http://schemas.microsoft.com/office/drawing/2014/main" id="{3D44B513-5367-4AA6-B86B-360FEFC5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05B00-F708-47ED-BE98-7B7C7E106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dirty="0"/>
              <a:t>Pause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88BD5-0A2B-423E-AD78-B5FCA886322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0000000-1234-1234-1234-123412341234}" type="slidenum">
              <a:rPr lang="en-US" sz="12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 sz="120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20382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330F-81BA-4B00-9116-B09DA15A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Practical?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0A603-D85E-49B9-8735-E1E2B96364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5" name="AutoShape 2" descr="Its Very Practical GIFs - Get the best GIF on GIPHY">
            <a:extLst>
              <a:ext uri="{FF2B5EF4-FFF2-40B4-BE49-F238E27FC236}">
                <a16:creationId xmlns:a16="http://schemas.microsoft.com/office/drawing/2014/main" id="{34A0E757-BF9E-42BD-82AF-28DEB80FDC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8" name="Picture 4" descr="Its Very Practical GIFs - Get the best GIF on GIPHY">
            <a:extLst>
              <a:ext uri="{FF2B5EF4-FFF2-40B4-BE49-F238E27FC236}">
                <a16:creationId xmlns:a16="http://schemas.microsoft.com/office/drawing/2014/main" id="{69A6EF66-8D16-43B8-AEB1-ECE0343417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0" y="1995935"/>
            <a:ext cx="4343322" cy="43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37">
            <a:extLst>
              <a:ext uri="{FF2B5EF4-FFF2-40B4-BE49-F238E27FC236}">
                <a16:creationId xmlns:a16="http://schemas.microsoft.com/office/drawing/2014/main" id="{03E49BE5-8D61-4FEA-BD2F-D3CD1FBF7A50}"/>
              </a:ext>
            </a:extLst>
          </p:cNvPr>
          <p:cNvSpPr/>
          <p:nvPr/>
        </p:nvSpPr>
        <p:spPr>
          <a:xfrm>
            <a:off x="4046599" y="4824597"/>
            <a:ext cx="7785029" cy="14618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3200" i="1" dirty="0">
                <a:solidFill>
                  <a:srgbClr val="C00000"/>
                </a:solidFill>
                <a:latin typeface="Cambria" panose="02040503050406030204" pitchFamily="18" charset="0"/>
              </a:rPr>
              <a:t>Future is uncertain, if we do not take care of present attacks, future may be worse </a:t>
            </a:r>
            <a:r>
              <a:rPr lang="en-US" altLang="en-US" sz="3200" i="1" dirty="0">
                <a:solidFill>
                  <a:srgbClr val="C0000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 </a:t>
            </a:r>
            <a:endParaRPr lang="en-US" altLang="en-US" sz="3200" i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527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835C8-3C3E-4703-8A11-A7A548C2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Spectre and Meltdown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FE227-B952-4909-98BD-9121CA523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5" name="AutoShape 2" descr="Spectre">
            <a:extLst>
              <a:ext uri="{FF2B5EF4-FFF2-40B4-BE49-F238E27FC236}">
                <a16:creationId xmlns:a16="http://schemas.microsoft.com/office/drawing/2014/main" id="{556E48A0-B90E-4312-B1B6-7A19E1D32C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2" descr="Image result for images of spectre">
            <a:extLst>
              <a:ext uri="{FF2B5EF4-FFF2-40B4-BE49-F238E27FC236}">
                <a16:creationId xmlns:a16="http://schemas.microsoft.com/office/drawing/2014/main" id="{9DD49760-0B2A-45F6-B1BF-684D663D7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58" y="2333994"/>
            <a:ext cx="4306334" cy="361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meltdown">
            <a:extLst>
              <a:ext uri="{FF2B5EF4-FFF2-40B4-BE49-F238E27FC236}">
                <a16:creationId xmlns:a16="http://schemas.microsoft.com/office/drawing/2014/main" id="{545855CF-FD26-4570-B840-950EA3D2C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587" y="2333994"/>
            <a:ext cx="3043720" cy="357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041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DDDAD-B6EC-4284-BB24-0B1B8D88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Spectre in Action: Fasten Your Seat Belts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58836-C2FE-4792-8F3A-32833EF166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24AC949-13FB-42ED-BFAB-85FD99568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5639" y="3553584"/>
            <a:ext cx="3858477" cy="3056002"/>
          </a:xfrm>
          <a:prstGeom prst="rect">
            <a:avLst/>
          </a:prstGeom>
        </p:spPr>
      </p:pic>
      <p:sp>
        <p:nvSpPr>
          <p:cNvPr id="6" name="Rounded Rectangle 16">
            <a:extLst>
              <a:ext uri="{FF2B5EF4-FFF2-40B4-BE49-F238E27FC236}">
                <a16:creationId xmlns:a16="http://schemas.microsoft.com/office/drawing/2014/main" id="{7A5219BC-3891-4D21-8615-770F0C827F5F}"/>
              </a:ext>
            </a:extLst>
          </p:cNvPr>
          <p:cNvSpPr/>
          <p:nvPr/>
        </p:nvSpPr>
        <p:spPr>
          <a:xfrm>
            <a:off x="167571" y="1628531"/>
            <a:ext cx="10906268" cy="22330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altLang="en-US" sz="32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int CS230Array = [100, 200, 300];</a:t>
            </a:r>
          </a:p>
          <a:p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int attacker = 4; </a:t>
            </a:r>
          </a:p>
          <a:p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if (attacker &lt; </a:t>
            </a:r>
            <a:r>
              <a:rPr lang="en-US" altLang="en-US" sz="3200" dirty="0" err="1">
                <a:solidFill>
                  <a:srgbClr val="C00000"/>
                </a:solidFill>
                <a:latin typeface="Cambria" panose="02040503050406030204" pitchFamily="18" charset="0"/>
              </a:rPr>
              <a:t>sizeof</a:t>
            </a: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(CS230Array))</a:t>
            </a:r>
          </a:p>
          <a:p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           y = </a:t>
            </a:r>
            <a:r>
              <a:rPr lang="en-US" altLang="en-US" sz="3200" dirty="0" err="1">
                <a:solidFill>
                  <a:schemeClr val="tx1"/>
                </a:solidFill>
                <a:latin typeface="Cambria" panose="02040503050406030204" pitchFamily="18" charset="0"/>
              </a:rPr>
              <a:t>MyArray</a:t>
            </a:r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[CS230Array[attacker]*512] </a:t>
            </a:r>
          </a:p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EE893B-594F-4A88-95CA-0B9FF5B215E3}"/>
              </a:ext>
            </a:extLst>
          </p:cNvPr>
          <p:cNvSpPr txBox="1"/>
          <p:nvPr/>
        </p:nvSpPr>
        <p:spPr>
          <a:xfrm>
            <a:off x="6327685" y="2560395"/>
            <a:ext cx="1740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DRAM LOAD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AB719305-9E4C-4FC5-B91E-E07ED64B4DAA}"/>
              </a:ext>
            </a:extLst>
          </p:cNvPr>
          <p:cNvCxnSpPr>
            <a:cxnSpLocks/>
          </p:cNvCxnSpPr>
          <p:nvPr/>
        </p:nvCxnSpPr>
        <p:spPr>
          <a:xfrm flipV="1">
            <a:off x="5723221" y="2600613"/>
            <a:ext cx="1333672" cy="288896"/>
          </a:xfrm>
          <a:prstGeom prst="curvedConnector4">
            <a:avLst>
              <a:gd name="adj1" fmla="val -12553"/>
              <a:gd name="adj2" fmla="val 17912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F774FD9E-15AC-4FA4-84C3-146C310B1175}"/>
              </a:ext>
            </a:extLst>
          </p:cNvPr>
          <p:cNvCxnSpPr>
            <a:cxnSpLocks/>
          </p:cNvCxnSpPr>
          <p:nvPr/>
        </p:nvCxnSpPr>
        <p:spPr>
          <a:xfrm>
            <a:off x="3950475" y="3717896"/>
            <a:ext cx="1606652" cy="37417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F93CA0-69D8-4FD4-BB08-9B871530CD61}"/>
              </a:ext>
            </a:extLst>
          </p:cNvPr>
          <p:cNvSpPr txBox="1"/>
          <p:nvPr/>
        </p:nvSpPr>
        <p:spPr>
          <a:xfrm>
            <a:off x="5519755" y="3819692"/>
            <a:ext cx="1740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DRAM LOAD</a:t>
            </a:r>
          </a:p>
        </p:txBody>
      </p:sp>
    </p:spTree>
    <p:extLst>
      <p:ext uri="{BB962C8B-B14F-4D97-AF65-F5344CB8AC3E}">
        <p14:creationId xmlns:p14="http://schemas.microsoft.com/office/powerpoint/2010/main" val="213476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58D4-DADE-4041-89C7-3B1AFC7B8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From Performance to Security: 10K Feet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2F936-E98F-4CCC-87DB-319009D396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pic>
        <p:nvPicPr>
          <p:cNvPr id="8" name="Picture 7" descr="A picture containing ware, lock, green, building&#10;&#10;Description automatically generated">
            <a:extLst>
              <a:ext uri="{FF2B5EF4-FFF2-40B4-BE49-F238E27FC236}">
                <a16:creationId xmlns:a16="http://schemas.microsoft.com/office/drawing/2014/main" id="{2710ABBD-671D-4AE5-9DB8-B650E830A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2379186"/>
            <a:ext cx="5583344" cy="3712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9ECFDA-5946-4521-9539-1927694A6E13}"/>
              </a:ext>
            </a:extLst>
          </p:cNvPr>
          <p:cNvSpPr/>
          <p:nvPr/>
        </p:nvSpPr>
        <p:spPr>
          <a:xfrm>
            <a:off x="5929313" y="1704349"/>
            <a:ext cx="5715000" cy="18294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F6DE4-8804-484E-A3F9-277248ED252A}"/>
              </a:ext>
            </a:extLst>
          </p:cNvPr>
          <p:cNvSpPr txBox="1">
            <a:spLocks/>
          </p:cNvSpPr>
          <p:nvPr/>
        </p:nvSpPr>
        <p:spPr>
          <a:xfrm>
            <a:off x="11222173" y="6286400"/>
            <a:ext cx="920000" cy="52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1pPr>
            <a:lvl2pPr marL="457200" lvl="1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2pPr>
            <a:lvl3pPr marL="914400" lvl="2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3pPr>
            <a:lvl4pPr marL="1371600" lvl="3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4pPr>
            <a:lvl5pPr marL="1828800" lvl="4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5pPr>
            <a:lvl6pPr marL="2286000" lvl="5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6pPr>
            <a:lvl7pPr marL="2743200" lvl="6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7pPr>
            <a:lvl8pPr marL="3200400" lvl="7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8pPr>
            <a:lvl9pPr marL="3657600" lvl="8" algn="r" defTabSz="914400" rtl="0" eaLnBrk="1" latinLnBrk="0" hangingPunct="1">
              <a:buNone/>
              <a:defRPr sz="2400" kern="1200">
                <a:solidFill>
                  <a:srgbClr val="B22222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07BE29B4-1618-42B6-8D1E-8B9371B094B7}"/>
              </a:ext>
            </a:extLst>
          </p:cNvPr>
          <p:cNvSpPr/>
          <p:nvPr/>
        </p:nvSpPr>
        <p:spPr>
          <a:xfrm>
            <a:off x="6129339" y="1704877"/>
            <a:ext cx="5412146" cy="4581522"/>
          </a:xfrm>
          <a:prstGeom prst="triangle">
            <a:avLst>
              <a:gd name="adj" fmla="val 4850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9963FF-6D70-49EF-8242-E1F388C22635}"/>
              </a:ext>
            </a:extLst>
          </p:cNvPr>
          <p:cNvCxnSpPr>
            <a:cxnSpLocks/>
          </p:cNvCxnSpPr>
          <p:nvPr/>
        </p:nvCxnSpPr>
        <p:spPr>
          <a:xfrm>
            <a:off x="5929313" y="3533775"/>
            <a:ext cx="56673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5E28D3-D32B-41AA-BDDE-C4AF67E24877}"/>
              </a:ext>
            </a:extLst>
          </p:cNvPr>
          <p:cNvSpPr txBox="1"/>
          <p:nvPr/>
        </p:nvSpPr>
        <p:spPr>
          <a:xfrm>
            <a:off x="5991226" y="1866484"/>
            <a:ext cx="1490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Software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9F49A-95C7-4AF3-A8F7-8B12319478F5}"/>
              </a:ext>
            </a:extLst>
          </p:cNvPr>
          <p:cNvSpPr txBox="1"/>
          <p:nvPr/>
        </p:nvSpPr>
        <p:spPr>
          <a:xfrm>
            <a:off x="8181477" y="2388960"/>
            <a:ext cx="140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    ISA</a:t>
            </a:r>
          </a:p>
          <a:p>
            <a:endParaRPr lang="en-IN" sz="2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Registers</a:t>
            </a:r>
          </a:p>
          <a:p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04A620-421B-4B15-A05A-B185C002DE1B}"/>
              </a:ext>
            </a:extLst>
          </p:cNvPr>
          <p:cNvSpPr txBox="1"/>
          <p:nvPr/>
        </p:nvSpPr>
        <p:spPr>
          <a:xfrm>
            <a:off x="7110414" y="3567113"/>
            <a:ext cx="39727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C00000"/>
                </a:solidFill>
              </a:rPr>
              <a:t>           Caches, TLBs,</a:t>
            </a:r>
          </a:p>
          <a:p>
            <a:r>
              <a:rPr lang="en-IN" sz="2400" dirty="0">
                <a:solidFill>
                  <a:srgbClr val="C00000"/>
                </a:solidFill>
              </a:rPr>
              <a:t> </a:t>
            </a:r>
          </a:p>
          <a:p>
            <a:r>
              <a:rPr lang="en-IN" sz="2400" dirty="0">
                <a:solidFill>
                  <a:srgbClr val="C00000"/>
                </a:solidFill>
              </a:rPr>
              <a:t>      Branch predictors,</a:t>
            </a:r>
          </a:p>
          <a:p>
            <a:endParaRPr lang="en-IN" sz="2400" dirty="0">
              <a:solidFill>
                <a:srgbClr val="C00000"/>
              </a:solidFill>
            </a:endParaRPr>
          </a:p>
          <a:p>
            <a:r>
              <a:rPr lang="en-IN" sz="2400" dirty="0">
                <a:solidFill>
                  <a:srgbClr val="C00000"/>
                </a:solidFill>
              </a:rPr>
              <a:t>Prefetchers, Interconnect, </a:t>
            </a:r>
          </a:p>
          <a:p>
            <a:endParaRPr lang="en-IN" sz="2400" dirty="0">
              <a:solidFill>
                <a:srgbClr val="C00000"/>
              </a:solidFill>
            </a:endParaRPr>
          </a:p>
          <a:p>
            <a:r>
              <a:rPr lang="en-IN" sz="2400" dirty="0">
                <a:solidFill>
                  <a:srgbClr val="C00000"/>
                </a:solidFill>
              </a:rPr>
              <a:t>     Out-of-order execution                 </a:t>
            </a:r>
          </a:p>
          <a:p>
            <a:endParaRPr lang="en-IN" sz="2400" dirty="0">
              <a:solidFill>
                <a:srgbClr val="C00000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DBA0FAD-CA8F-470F-8B4F-E7ABC29540B6}"/>
              </a:ext>
            </a:extLst>
          </p:cNvPr>
          <p:cNvSpPr/>
          <p:nvPr/>
        </p:nvSpPr>
        <p:spPr>
          <a:xfrm>
            <a:off x="7729221" y="1724933"/>
            <a:ext cx="2143441" cy="1787813"/>
          </a:xfrm>
          <a:prstGeom prst="triangle">
            <a:avLst>
              <a:gd name="adj" fmla="val 47706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CEDA56-A1B1-4BEB-9F05-DAA6E35C1875}"/>
              </a:ext>
            </a:extLst>
          </p:cNvPr>
          <p:cNvSpPr txBox="1"/>
          <p:nvPr/>
        </p:nvSpPr>
        <p:spPr>
          <a:xfrm>
            <a:off x="8181476" y="2307457"/>
            <a:ext cx="140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    ISA</a:t>
            </a:r>
          </a:p>
          <a:p>
            <a:endParaRPr lang="en-IN" sz="2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Registers</a:t>
            </a:r>
          </a:p>
          <a:p>
            <a:endParaRPr lang="en-I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F9C499-4834-49E8-8294-0F9200F27F38}"/>
              </a:ext>
            </a:extLst>
          </p:cNvPr>
          <p:cNvSpPr txBox="1"/>
          <p:nvPr/>
        </p:nvSpPr>
        <p:spPr>
          <a:xfrm>
            <a:off x="5881688" y="3031584"/>
            <a:ext cx="1990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4838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7EAA-E168-4255-8B3F-45A08542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Branch Predictor and Speculative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2364C-3F4C-4652-9621-14B173FD4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3074" name="Picture 2" descr="Tell Prediction Stock Vector Illustration And Royalty Free Tell Prediction  Clipart">
            <a:extLst>
              <a:ext uri="{FF2B5EF4-FFF2-40B4-BE49-F238E27FC236}">
                <a16:creationId xmlns:a16="http://schemas.microsoft.com/office/drawing/2014/main" id="{759A54E9-5B8F-4D08-9639-E636B960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048" y="187245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D57B8C94-7DCB-4C35-A9AD-D8BBD24D68F8}"/>
              </a:ext>
            </a:extLst>
          </p:cNvPr>
          <p:cNvSpPr/>
          <p:nvPr/>
        </p:nvSpPr>
        <p:spPr>
          <a:xfrm>
            <a:off x="5198440" y="4370525"/>
            <a:ext cx="6127995" cy="524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Branch predictor returns TRUE </a:t>
            </a: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 </a:t>
            </a:r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1AD4D88E-BC7F-4584-8875-1129FC251344}"/>
              </a:ext>
            </a:extLst>
          </p:cNvPr>
          <p:cNvSpPr/>
          <p:nvPr/>
        </p:nvSpPr>
        <p:spPr>
          <a:xfrm>
            <a:off x="167571" y="1628531"/>
            <a:ext cx="9567505" cy="22330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altLang="en-US" sz="32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int CS230Array = [100, 200, 300];</a:t>
            </a:r>
          </a:p>
          <a:p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int attacker = 4; </a:t>
            </a:r>
          </a:p>
          <a:p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if (attacker &lt; </a:t>
            </a:r>
            <a:r>
              <a:rPr lang="en-US" altLang="en-US" sz="3200" dirty="0" err="1">
                <a:solidFill>
                  <a:srgbClr val="C00000"/>
                </a:solidFill>
                <a:latin typeface="Cambria" panose="02040503050406030204" pitchFamily="18" charset="0"/>
              </a:rPr>
              <a:t>sizeof</a:t>
            </a: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(CS230Array))</a:t>
            </a:r>
          </a:p>
          <a:p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           y = </a:t>
            </a:r>
            <a:r>
              <a:rPr lang="en-US" altLang="en-US" sz="3200" dirty="0" err="1">
                <a:solidFill>
                  <a:schemeClr val="tx1"/>
                </a:solidFill>
                <a:latin typeface="Cambria" panose="02040503050406030204" pitchFamily="18" charset="0"/>
              </a:rPr>
              <a:t>MyArray</a:t>
            </a:r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[CS230Array[attacker]*512] </a:t>
            </a:r>
          </a:p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11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7EAA-E168-4255-8B3F-45A08542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Branch Predictor and Speculative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2364C-3F4C-4652-9621-14B173FD4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D57B8C94-7DCB-4C35-A9AD-D8BBD24D68F8}"/>
              </a:ext>
            </a:extLst>
          </p:cNvPr>
          <p:cNvSpPr/>
          <p:nvPr/>
        </p:nvSpPr>
        <p:spPr>
          <a:xfrm>
            <a:off x="5198440" y="4370525"/>
            <a:ext cx="6127995" cy="524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Branch predictor returns TRUE </a:t>
            </a: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 </a:t>
            </a:r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CD98BB88-1D55-4620-9071-F9EB452C4F42}"/>
              </a:ext>
            </a:extLst>
          </p:cNvPr>
          <p:cNvSpPr/>
          <p:nvPr/>
        </p:nvSpPr>
        <p:spPr>
          <a:xfrm>
            <a:off x="5572283" y="4970301"/>
            <a:ext cx="5754152" cy="524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Attacker has mis-trained it </a:t>
            </a: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  </a:t>
            </a:r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Rounded Rectangle 16">
            <a:extLst>
              <a:ext uri="{FF2B5EF4-FFF2-40B4-BE49-F238E27FC236}">
                <a16:creationId xmlns:a16="http://schemas.microsoft.com/office/drawing/2014/main" id="{B1F4068F-8E45-4516-9584-471E7535654A}"/>
              </a:ext>
            </a:extLst>
          </p:cNvPr>
          <p:cNvSpPr/>
          <p:nvPr/>
        </p:nvSpPr>
        <p:spPr>
          <a:xfrm>
            <a:off x="1010387" y="4970301"/>
            <a:ext cx="4031443" cy="524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T </a:t>
            </a:r>
            <a:r>
              <a:rPr lang="en-US" altLang="en-US" sz="32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US" alt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2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US" alt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2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US" alt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2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US" alt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2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US" alt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2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US" alt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2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US" alt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2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US" alt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2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US" alt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2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T</a:t>
            </a:r>
            <a:r>
              <a:rPr lang="en-US" altLang="en-US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A15C36CE-8009-4286-A053-1593C115E5CA}"/>
              </a:ext>
            </a:extLst>
          </p:cNvPr>
          <p:cNvSpPr/>
          <p:nvPr/>
        </p:nvSpPr>
        <p:spPr>
          <a:xfrm>
            <a:off x="1419594" y="5870387"/>
            <a:ext cx="8340742" cy="524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How? By using values less than 3 always </a:t>
            </a: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 </a:t>
            </a:r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ounded Rectangle 16">
            <a:extLst>
              <a:ext uri="{FF2B5EF4-FFF2-40B4-BE49-F238E27FC236}">
                <a16:creationId xmlns:a16="http://schemas.microsoft.com/office/drawing/2014/main" id="{AFD7E522-3F62-43A0-8DAD-E8E1D8918D1D}"/>
              </a:ext>
            </a:extLst>
          </p:cNvPr>
          <p:cNvSpPr/>
          <p:nvPr/>
        </p:nvSpPr>
        <p:spPr>
          <a:xfrm>
            <a:off x="167571" y="1628531"/>
            <a:ext cx="9567505" cy="22330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altLang="en-US" sz="32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int CS230Array = [100, 200, 300];</a:t>
            </a:r>
          </a:p>
          <a:p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int attacker = 4; </a:t>
            </a:r>
          </a:p>
          <a:p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if (attacker &lt; </a:t>
            </a:r>
            <a:r>
              <a:rPr lang="en-US" altLang="en-US" sz="3200" dirty="0" err="1">
                <a:solidFill>
                  <a:srgbClr val="C00000"/>
                </a:solidFill>
                <a:latin typeface="Cambria" panose="02040503050406030204" pitchFamily="18" charset="0"/>
              </a:rPr>
              <a:t>sizeof</a:t>
            </a: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(CS230Array))</a:t>
            </a:r>
          </a:p>
          <a:p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           y = </a:t>
            </a:r>
            <a:r>
              <a:rPr lang="en-US" altLang="en-US" sz="3200" dirty="0" err="1">
                <a:solidFill>
                  <a:schemeClr val="tx1"/>
                </a:solidFill>
                <a:latin typeface="Cambria" panose="02040503050406030204" pitchFamily="18" charset="0"/>
              </a:rPr>
              <a:t>MyArray</a:t>
            </a:r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[CS230Array[attacker]*512] </a:t>
            </a:r>
          </a:p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4" name="Picture 2" descr="Tell Prediction Stock Vector Illustration And Royalty Free Tell Prediction  Clipart">
            <a:extLst>
              <a:ext uri="{FF2B5EF4-FFF2-40B4-BE49-F238E27FC236}">
                <a16:creationId xmlns:a16="http://schemas.microsoft.com/office/drawing/2014/main" id="{9D1BB5AE-F582-470A-BD81-A699326D0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539" y="1644344"/>
            <a:ext cx="1021725" cy="102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52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7EAA-E168-4255-8B3F-45A08542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Branch Predictor and Speculative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2364C-3F4C-4652-9621-14B173FD4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D57B8C94-7DCB-4C35-A9AD-D8BBD24D68F8}"/>
              </a:ext>
            </a:extLst>
          </p:cNvPr>
          <p:cNvSpPr/>
          <p:nvPr/>
        </p:nvSpPr>
        <p:spPr>
          <a:xfrm>
            <a:off x="5198440" y="4370525"/>
            <a:ext cx="6127995" cy="524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Branch predictor returns TRUE </a:t>
            </a: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 </a:t>
            </a:r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CD98BB88-1D55-4620-9071-F9EB452C4F42}"/>
              </a:ext>
            </a:extLst>
          </p:cNvPr>
          <p:cNvSpPr/>
          <p:nvPr/>
        </p:nvSpPr>
        <p:spPr>
          <a:xfrm>
            <a:off x="5572283" y="4970301"/>
            <a:ext cx="5754152" cy="524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Attacker has mis-trained it </a:t>
            </a: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  </a:t>
            </a:r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ounded Rectangle 16">
            <a:extLst>
              <a:ext uri="{FF2B5EF4-FFF2-40B4-BE49-F238E27FC236}">
                <a16:creationId xmlns:a16="http://schemas.microsoft.com/office/drawing/2014/main" id="{780D3861-4868-417F-A0E0-157B6EA21159}"/>
              </a:ext>
            </a:extLst>
          </p:cNvPr>
          <p:cNvSpPr/>
          <p:nvPr/>
        </p:nvSpPr>
        <p:spPr>
          <a:xfrm>
            <a:off x="4309299" y="5640186"/>
            <a:ext cx="7017136" cy="524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Processor is on the wrong-path </a:t>
            </a: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   </a:t>
            </a:r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F1DA536D-429B-419E-BEC9-8B1273D69343}"/>
              </a:ext>
            </a:extLst>
          </p:cNvPr>
          <p:cNvSpPr/>
          <p:nvPr/>
        </p:nvSpPr>
        <p:spPr>
          <a:xfrm>
            <a:off x="167571" y="1628531"/>
            <a:ext cx="9567505" cy="22330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altLang="en-US" sz="32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int CS230Array = [100, 200, 300];</a:t>
            </a:r>
          </a:p>
          <a:p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int attacker = 4; </a:t>
            </a:r>
          </a:p>
          <a:p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if (attacker &lt; </a:t>
            </a:r>
            <a:r>
              <a:rPr lang="en-US" altLang="en-US" sz="3200" dirty="0" err="1">
                <a:solidFill>
                  <a:srgbClr val="C00000"/>
                </a:solidFill>
                <a:latin typeface="Cambria" panose="02040503050406030204" pitchFamily="18" charset="0"/>
              </a:rPr>
              <a:t>sizeof</a:t>
            </a: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(CS230Array))</a:t>
            </a:r>
          </a:p>
          <a:p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           y = </a:t>
            </a:r>
            <a:r>
              <a:rPr lang="en-US" altLang="en-US" sz="3200" dirty="0" err="1">
                <a:solidFill>
                  <a:schemeClr val="tx1"/>
                </a:solidFill>
                <a:latin typeface="Cambria" panose="02040503050406030204" pitchFamily="18" charset="0"/>
              </a:rPr>
              <a:t>MyArray</a:t>
            </a:r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[CS230Array[attacker]*512] </a:t>
            </a:r>
          </a:p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06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7EAA-E168-4255-8B3F-45A08542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Branch Predictor and Speculative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2364C-3F4C-4652-9621-14B173FD4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D57B8C94-7DCB-4C35-A9AD-D8BBD24D68F8}"/>
              </a:ext>
            </a:extLst>
          </p:cNvPr>
          <p:cNvSpPr/>
          <p:nvPr/>
        </p:nvSpPr>
        <p:spPr>
          <a:xfrm>
            <a:off x="5198440" y="4370525"/>
            <a:ext cx="6127995" cy="524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Branch predictor returns TRUE </a:t>
            </a: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 </a:t>
            </a:r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CD98BB88-1D55-4620-9071-F9EB452C4F42}"/>
              </a:ext>
            </a:extLst>
          </p:cNvPr>
          <p:cNvSpPr/>
          <p:nvPr/>
        </p:nvSpPr>
        <p:spPr>
          <a:xfrm>
            <a:off x="5572283" y="4970301"/>
            <a:ext cx="5754152" cy="524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Attacker has mis-trained it </a:t>
            </a: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  </a:t>
            </a:r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ounded Rectangle 16">
            <a:extLst>
              <a:ext uri="{FF2B5EF4-FFF2-40B4-BE49-F238E27FC236}">
                <a16:creationId xmlns:a16="http://schemas.microsoft.com/office/drawing/2014/main" id="{780D3861-4868-417F-A0E0-157B6EA21159}"/>
              </a:ext>
            </a:extLst>
          </p:cNvPr>
          <p:cNvSpPr/>
          <p:nvPr/>
        </p:nvSpPr>
        <p:spPr>
          <a:xfrm>
            <a:off x="4309299" y="5640186"/>
            <a:ext cx="7017136" cy="524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Processor is on the wrong-path </a:t>
            </a: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   </a:t>
            </a:r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41474E1F-6A5A-4E11-90D3-21BA9555340B}"/>
              </a:ext>
            </a:extLst>
          </p:cNvPr>
          <p:cNvSpPr/>
          <p:nvPr/>
        </p:nvSpPr>
        <p:spPr>
          <a:xfrm>
            <a:off x="2950329" y="6271914"/>
            <a:ext cx="8376106" cy="524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Branch resolution latency 200 cycles </a:t>
            </a: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    </a:t>
            </a:r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Rounded Rectangle 16">
            <a:extLst>
              <a:ext uri="{FF2B5EF4-FFF2-40B4-BE49-F238E27FC236}">
                <a16:creationId xmlns:a16="http://schemas.microsoft.com/office/drawing/2014/main" id="{2DBA9930-2851-4D04-995F-315B2ABE329B}"/>
              </a:ext>
            </a:extLst>
          </p:cNvPr>
          <p:cNvSpPr/>
          <p:nvPr/>
        </p:nvSpPr>
        <p:spPr>
          <a:xfrm>
            <a:off x="167571" y="1628531"/>
            <a:ext cx="9567505" cy="22330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altLang="en-US" sz="32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int CS230Array = [100, 200, 300];</a:t>
            </a:r>
          </a:p>
          <a:p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int attacker = 4; </a:t>
            </a:r>
          </a:p>
          <a:p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if (attacker &lt; </a:t>
            </a:r>
            <a:r>
              <a:rPr lang="en-US" altLang="en-US" sz="3200" dirty="0" err="1">
                <a:solidFill>
                  <a:srgbClr val="C00000"/>
                </a:solidFill>
                <a:latin typeface="Cambria" panose="02040503050406030204" pitchFamily="18" charset="0"/>
              </a:rPr>
              <a:t>sizeof</a:t>
            </a: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(CS230Array))</a:t>
            </a:r>
          </a:p>
          <a:p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           y = </a:t>
            </a:r>
            <a:r>
              <a:rPr lang="en-US" altLang="en-US" sz="3200" dirty="0" err="1">
                <a:solidFill>
                  <a:schemeClr val="tx1"/>
                </a:solidFill>
                <a:latin typeface="Cambria" panose="02040503050406030204" pitchFamily="18" charset="0"/>
              </a:rPr>
              <a:t>MyArray</a:t>
            </a:r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[CS230Array[attacker]*512] </a:t>
            </a:r>
          </a:p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25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7EAA-E168-4255-8B3F-45A08542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Within these 200 cycles </a:t>
            </a:r>
            <a:r>
              <a:rPr lang="en-IN" dirty="0">
                <a:sym typeface="Wingdings" panose="05000000000000000000" pitchFamily="2" charset="2"/>
              </a:rPr>
              <a:t>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2364C-3F4C-4652-9621-14B173FD4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D57B8C94-7DCB-4C35-A9AD-D8BBD24D68F8}"/>
              </a:ext>
            </a:extLst>
          </p:cNvPr>
          <p:cNvSpPr/>
          <p:nvPr/>
        </p:nvSpPr>
        <p:spPr>
          <a:xfrm>
            <a:off x="5435881" y="4370525"/>
            <a:ext cx="5890554" cy="524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CS230Array[4] is in L1/L2/L3 </a:t>
            </a: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</a:t>
            </a:r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ounded Rectangle 16">
            <a:extLst>
              <a:ext uri="{FF2B5EF4-FFF2-40B4-BE49-F238E27FC236}">
                <a16:creationId xmlns:a16="http://schemas.microsoft.com/office/drawing/2014/main" id="{82CC58B5-60AC-4F0F-B714-3A5904298FF0}"/>
              </a:ext>
            </a:extLst>
          </p:cNvPr>
          <p:cNvSpPr/>
          <p:nvPr/>
        </p:nvSpPr>
        <p:spPr>
          <a:xfrm>
            <a:off x="5566388" y="5066062"/>
            <a:ext cx="5760047" cy="524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The address is in the cache </a:t>
            </a: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 </a:t>
            </a:r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73F7C9A0-981C-46B8-81D0-2F860636B68D}"/>
              </a:ext>
            </a:extLst>
          </p:cNvPr>
          <p:cNvSpPr/>
          <p:nvPr/>
        </p:nvSpPr>
        <p:spPr>
          <a:xfrm>
            <a:off x="1419594" y="5829746"/>
            <a:ext cx="9906842" cy="524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Yes, you guessed it right: F+R, P+P cache attacks </a:t>
            </a: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   </a:t>
            </a:r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6732BA79-3756-4FB0-A5DE-A37497455484}"/>
              </a:ext>
            </a:extLst>
          </p:cNvPr>
          <p:cNvSpPr/>
          <p:nvPr/>
        </p:nvSpPr>
        <p:spPr>
          <a:xfrm>
            <a:off x="167571" y="1635774"/>
            <a:ext cx="9567505" cy="22330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altLang="en-US" sz="32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int CS230Array = [100, 200, 300];</a:t>
            </a:r>
          </a:p>
          <a:p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int attacker = 4; </a:t>
            </a:r>
          </a:p>
          <a:p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if (attacker &lt; </a:t>
            </a:r>
            <a:r>
              <a:rPr lang="en-US" altLang="en-US" sz="3200" dirty="0" err="1">
                <a:solidFill>
                  <a:schemeClr val="tx1"/>
                </a:solidFill>
                <a:latin typeface="Cambria" panose="02040503050406030204" pitchFamily="18" charset="0"/>
              </a:rPr>
              <a:t>sizeof</a:t>
            </a:r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(CS230Array))</a:t>
            </a:r>
          </a:p>
          <a:p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            y = </a:t>
            </a:r>
            <a:r>
              <a:rPr lang="en-US" altLang="en-US" sz="3200" dirty="0" err="1">
                <a:solidFill>
                  <a:srgbClr val="C00000"/>
                </a:solidFill>
                <a:latin typeface="Cambria" panose="02040503050406030204" pitchFamily="18" charset="0"/>
              </a:rPr>
              <a:t>MyArray</a:t>
            </a: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[CS230Array[attacker]*512] </a:t>
            </a:r>
          </a:p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95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B7DCE-DC3F-48AF-818F-EFAB9D52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Picture </a:t>
            </a:r>
            <a:r>
              <a:rPr lang="en-IN" dirty="0" err="1"/>
              <a:t>Abhi</a:t>
            </a:r>
            <a:r>
              <a:rPr lang="en-IN" dirty="0"/>
              <a:t> </a:t>
            </a:r>
            <a:r>
              <a:rPr lang="en-IN" dirty="0" err="1"/>
              <a:t>Baki</a:t>
            </a:r>
            <a:r>
              <a:rPr lang="en-IN" dirty="0"/>
              <a:t> Hai </a:t>
            </a:r>
            <a:r>
              <a:rPr lang="en-IN" dirty="0">
                <a:sym typeface="Wingdings" panose="05000000000000000000" pitchFamily="2" charset="2"/>
              </a:rPr>
              <a:t> After 200 cycles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4FEBF-F888-4522-B798-107B7C05F1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5" name="Rounded Rectangle 16">
            <a:extLst>
              <a:ext uri="{FF2B5EF4-FFF2-40B4-BE49-F238E27FC236}">
                <a16:creationId xmlns:a16="http://schemas.microsoft.com/office/drawing/2014/main" id="{8252FA8C-F2C3-4F57-9CB0-63CA4A258A97}"/>
              </a:ext>
            </a:extLst>
          </p:cNvPr>
          <p:cNvSpPr/>
          <p:nvPr/>
        </p:nvSpPr>
        <p:spPr>
          <a:xfrm>
            <a:off x="167571" y="3849573"/>
            <a:ext cx="11360799" cy="266603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en-US" sz="28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r>
              <a:rPr lang="en-US" alt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 y = </a:t>
            </a:r>
            <a:r>
              <a:rPr lang="en-US" altLang="en-US" sz="2800" dirty="0" err="1">
                <a:solidFill>
                  <a:srgbClr val="C00000"/>
                </a:solidFill>
                <a:latin typeface="Cambria" panose="02040503050406030204" pitchFamily="18" charset="0"/>
              </a:rPr>
              <a:t>MyArray</a:t>
            </a:r>
            <a:r>
              <a:rPr lang="en-US" alt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[CS230Array[attacker]*512] </a:t>
            </a:r>
          </a:p>
          <a:p>
            <a:endParaRPr lang="en-US" altLang="en-US" sz="28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alt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LOAD </a:t>
            </a:r>
            <a:r>
              <a:rPr lang="en-US" alt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MyArray</a:t>
            </a:r>
            <a:r>
              <a:rPr lang="en-US" alt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[0]   60 ns</a:t>
            </a:r>
          </a:p>
          <a:p>
            <a:r>
              <a:rPr lang="en-US" alt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LOAD </a:t>
            </a:r>
            <a:r>
              <a:rPr lang="en-US" altLang="en-US" sz="2800" dirty="0" err="1">
                <a:solidFill>
                  <a:schemeClr val="tx1"/>
                </a:solidFill>
                <a:latin typeface="Cambria" panose="02040503050406030204" pitchFamily="18" charset="0"/>
              </a:rPr>
              <a:t>MyArray</a:t>
            </a:r>
            <a:r>
              <a:rPr lang="en-US" alt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[512] 60 ns</a:t>
            </a:r>
          </a:p>
          <a:p>
            <a:r>
              <a:rPr lang="en-US" alt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LOAD </a:t>
            </a:r>
            <a:r>
              <a:rPr lang="en-US" altLang="en-US" sz="2800" dirty="0" err="1">
                <a:solidFill>
                  <a:srgbClr val="C00000"/>
                </a:solidFill>
                <a:latin typeface="Cambria" panose="02040503050406030204" pitchFamily="18" charset="0"/>
              </a:rPr>
              <a:t>MyArray</a:t>
            </a:r>
            <a:r>
              <a:rPr lang="en-US" altLang="en-US" sz="2800" dirty="0">
                <a:solidFill>
                  <a:srgbClr val="C00000"/>
                </a:solidFill>
                <a:latin typeface="Cambria" panose="02040503050406030204" pitchFamily="18" charset="0"/>
              </a:rPr>
              <a:t>[1024] 5 ns Bingo !! </a:t>
            </a:r>
            <a:r>
              <a:rPr lang="en-US" altLang="en-US" sz="2800" i="1" u="sng" dirty="0">
                <a:solidFill>
                  <a:srgbClr val="C00000"/>
                </a:solidFill>
                <a:latin typeface="Cambria" panose="02040503050406030204" pitchFamily="18" charset="0"/>
              </a:rPr>
              <a:t>CS230Array[attacker] = 2</a:t>
            </a:r>
          </a:p>
          <a:p>
            <a:pPr algn="ctr"/>
            <a:endParaRPr lang="en-US" altLang="en-US" sz="32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Rounded Rectangle 16">
            <a:extLst>
              <a:ext uri="{FF2B5EF4-FFF2-40B4-BE49-F238E27FC236}">
                <a16:creationId xmlns:a16="http://schemas.microsoft.com/office/drawing/2014/main" id="{F7376129-F2BD-4889-BB60-6F3F4AE4B616}"/>
              </a:ext>
            </a:extLst>
          </p:cNvPr>
          <p:cNvSpPr/>
          <p:nvPr/>
        </p:nvSpPr>
        <p:spPr>
          <a:xfrm>
            <a:off x="454675" y="1673352"/>
            <a:ext cx="7135136" cy="11461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en-US" sz="3200" b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Processor realized it was a mistake and </a:t>
            </a:r>
          </a:p>
          <a:p>
            <a:r>
              <a:rPr lang="en-US" altLang="en-US" sz="3200" i="1" dirty="0">
                <a:solidFill>
                  <a:srgbClr val="C00000"/>
                </a:solidFill>
                <a:latin typeface="Cambria" panose="02040503050406030204" pitchFamily="18" charset="0"/>
              </a:rPr>
              <a:t>flushed</a:t>
            </a:r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 all wrong path instructions</a:t>
            </a:r>
          </a:p>
          <a:p>
            <a:pPr algn="ctr"/>
            <a:endParaRPr lang="en-US" altLang="en-US" sz="32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5E8A0785-3EF5-4FDD-A587-9BE581DB0544}"/>
              </a:ext>
            </a:extLst>
          </p:cNvPr>
          <p:cNvSpPr/>
          <p:nvPr/>
        </p:nvSpPr>
        <p:spPr>
          <a:xfrm>
            <a:off x="7027239" y="2983002"/>
            <a:ext cx="4807037" cy="6190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But cache has the data </a:t>
            </a:r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 </a:t>
            </a:r>
            <a:endParaRPr lang="en-US" altLang="en-US" sz="32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72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4E68F-DC8E-49C8-ABB9-D80A2BE1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Meltdown: The O3 Curse!!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9E85C-0C0F-409F-AFD4-A02D8BDCB0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B1201F53-9A6D-4197-A8AE-12BEEEFDBBA6}"/>
              </a:ext>
            </a:extLst>
          </p:cNvPr>
          <p:cNvSpPr/>
          <p:nvPr/>
        </p:nvSpPr>
        <p:spPr>
          <a:xfrm>
            <a:off x="454675" y="1944994"/>
            <a:ext cx="6491734" cy="158630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AutoNum type="arabicPeriod"/>
            </a:pPr>
            <a:endParaRPr lang="en-US" altLang="en-US" sz="32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514350" indent="-514350">
              <a:buAutoNum type="arabicPeriod"/>
            </a:pPr>
            <a:r>
              <a:rPr lang="en-US" altLang="en-US" sz="3200" dirty="0" err="1">
                <a:solidFill>
                  <a:schemeClr val="tx1"/>
                </a:solidFill>
                <a:latin typeface="Cambria" panose="02040503050406030204" pitchFamily="18" charset="0"/>
              </a:rPr>
              <a:t>raise_exception</a:t>
            </a:r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(); </a:t>
            </a:r>
          </a:p>
          <a:p>
            <a:pPr marL="514350" indent="-514350">
              <a:buAutoNum type="arabicPeriod"/>
            </a:pPr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// line below is never reached </a:t>
            </a:r>
          </a:p>
          <a:p>
            <a:pPr marL="514350" indent="-514350">
              <a:buAutoNum type="arabicPeriod"/>
            </a:pP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secret=</a:t>
            </a:r>
            <a:r>
              <a:rPr lang="en-US" altLang="en-US" sz="3200" dirty="0" err="1">
                <a:solidFill>
                  <a:srgbClr val="C00000"/>
                </a:solidFill>
                <a:latin typeface="Cambria" panose="02040503050406030204" pitchFamily="18" charset="0"/>
              </a:rPr>
              <a:t>KernelArray</a:t>
            </a: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[data*4096];</a:t>
            </a:r>
          </a:p>
          <a:p>
            <a:endParaRPr lang="en-US" altLang="en-US" sz="32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1217EE85-C8F2-4B9F-8A5D-9B5A55728127}"/>
              </a:ext>
            </a:extLst>
          </p:cNvPr>
          <p:cNvSpPr/>
          <p:nvPr/>
        </p:nvSpPr>
        <p:spPr>
          <a:xfrm>
            <a:off x="454675" y="4380868"/>
            <a:ext cx="6491734" cy="158630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AutoNum type="arabicPeriod"/>
            </a:pPr>
            <a:endParaRPr lang="en-US" altLang="en-US" sz="32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514350" indent="-514350">
              <a:buAutoNum type="arabicPeriod"/>
            </a:pP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secret=</a:t>
            </a:r>
            <a:r>
              <a:rPr lang="en-US" altLang="en-US" sz="3200" dirty="0" err="1">
                <a:solidFill>
                  <a:srgbClr val="C00000"/>
                </a:solidFill>
                <a:latin typeface="Cambria" panose="02040503050406030204" pitchFamily="18" charset="0"/>
              </a:rPr>
              <a:t>KernelArray</a:t>
            </a:r>
            <a:r>
              <a:rPr lang="en-US" altLang="en-US" sz="3200" dirty="0">
                <a:solidFill>
                  <a:srgbClr val="C00000"/>
                </a:solidFill>
                <a:latin typeface="Cambria" panose="02040503050406030204" pitchFamily="18" charset="0"/>
              </a:rPr>
              <a:t>[data*4096];</a:t>
            </a:r>
          </a:p>
          <a:p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2. </a:t>
            </a:r>
            <a:r>
              <a:rPr lang="en-US" altLang="en-US" sz="3200" dirty="0" err="1">
                <a:solidFill>
                  <a:schemeClr val="tx1"/>
                </a:solidFill>
                <a:latin typeface="Cambria" panose="02040503050406030204" pitchFamily="18" charset="0"/>
              </a:rPr>
              <a:t>raise_exception</a:t>
            </a:r>
            <a:r>
              <a:rPr lang="en-US" altLang="en-US" sz="3200" dirty="0">
                <a:solidFill>
                  <a:schemeClr val="tx1"/>
                </a:solidFill>
                <a:latin typeface="Cambria" panose="02040503050406030204" pitchFamily="18" charset="0"/>
              </a:rPr>
              <a:t>(); </a:t>
            </a:r>
          </a:p>
          <a:p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altLang="en-US" sz="32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9BFD71CD-20C5-4051-B580-40289B2263B9}"/>
              </a:ext>
            </a:extLst>
          </p:cNvPr>
          <p:cNvCxnSpPr>
            <a:stCxn id="7" idx="3"/>
            <a:endCxn id="8" idx="3"/>
          </p:cNvCxnSpPr>
          <p:nvPr/>
        </p:nvCxnSpPr>
        <p:spPr>
          <a:xfrm>
            <a:off x="6946409" y="2738148"/>
            <a:ext cx="12700" cy="2435874"/>
          </a:xfrm>
          <a:prstGeom prst="curvedConnector3">
            <a:avLst>
              <a:gd name="adj1" fmla="val 896022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087A4A0-FE9A-4E75-AF02-0B85C0B68ECB}"/>
              </a:ext>
            </a:extLst>
          </p:cNvPr>
          <p:cNvSpPr txBox="1"/>
          <p:nvPr/>
        </p:nvSpPr>
        <p:spPr>
          <a:xfrm>
            <a:off x="8376460" y="3617184"/>
            <a:ext cx="33057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Out-of-order (O3) as </a:t>
            </a:r>
          </a:p>
          <a:p>
            <a:r>
              <a:rPr lang="en-IN" sz="2800" dirty="0"/>
              <a:t>it has no dependency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0051E5-75EC-49BA-909C-0EC289E66CCA}"/>
              </a:ext>
            </a:extLst>
          </p:cNvPr>
          <p:cNvCxnSpPr/>
          <p:nvPr/>
        </p:nvCxnSpPr>
        <p:spPr>
          <a:xfrm flipV="1">
            <a:off x="6239138" y="2167280"/>
            <a:ext cx="1854060" cy="5203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14AEA7C-C89A-408C-8D44-32B3381254C0}"/>
              </a:ext>
            </a:extLst>
          </p:cNvPr>
          <p:cNvSpPr txBox="1"/>
          <p:nvPr/>
        </p:nvSpPr>
        <p:spPr>
          <a:xfrm>
            <a:off x="8093198" y="1855151"/>
            <a:ext cx="1828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Kernel Trap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4552D4-98BF-44DC-9285-9AA84C016353}"/>
              </a:ext>
            </a:extLst>
          </p:cNvPr>
          <p:cNvCxnSpPr>
            <a:cxnSpLocks/>
          </p:cNvCxnSpPr>
          <p:nvPr/>
        </p:nvCxnSpPr>
        <p:spPr>
          <a:xfrm>
            <a:off x="6522400" y="4909301"/>
            <a:ext cx="2096199" cy="9610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9D2A021-AE81-42B2-A535-12547CFB5386}"/>
              </a:ext>
            </a:extLst>
          </p:cNvPr>
          <p:cNvSpPr txBox="1"/>
          <p:nvPr/>
        </p:nvSpPr>
        <p:spPr>
          <a:xfrm>
            <a:off x="8542090" y="5751951"/>
            <a:ext cx="3649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What about page-fault?</a:t>
            </a:r>
          </a:p>
        </p:txBody>
      </p:sp>
      <p:pic>
        <p:nvPicPr>
          <p:cNvPr id="13" name="Picture 4" descr="Image result for meltdown">
            <a:extLst>
              <a:ext uri="{FF2B5EF4-FFF2-40B4-BE49-F238E27FC236}">
                <a16:creationId xmlns:a16="http://schemas.microsoft.com/office/drawing/2014/main" id="{77B40546-779F-4319-B090-F619791D1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035" y="78131"/>
            <a:ext cx="904582" cy="121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3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  <p:bldP spid="15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0" name="Rectangle 13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A775A-8987-4090-A740-74EA7039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65" y="640080"/>
            <a:ext cx="5097401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200" dirty="0"/>
              <a:t>Summary: CS230+CS231</a:t>
            </a:r>
            <a:br>
              <a:rPr lang="en-US" sz="4200" dirty="0"/>
            </a:br>
            <a:br>
              <a:rPr lang="en-US" sz="4200" dirty="0"/>
            </a:br>
            <a:r>
              <a:rPr lang="en-US" sz="4200" dirty="0"/>
              <a:t>(Connecting the dots on the board)  </a:t>
            </a:r>
          </a:p>
        </p:txBody>
      </p:sp>
      <p:sp>
        <p:nvSpPr>
          <p:cNvPr id="410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The Tip of the ACA Iceberg – Axene Health Partners, LLC">
            <a:extLst>
              <a:ext uri="{FF2B5EF4-FFF2-40B4-BE49-F238E27FC236}">
                <a16:creationId xmlns:a16="http://schemas.microsoft.com/office/drawing/2014/main" id="{B91207BE-17F8-49F8-89FD-94E32747B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" r="3312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0E4AD-CF4D-4DA5-9567-6A0D6EB831E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591800" y="6356350"/>
            <a:ext cx="762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0000000-1234-1234-1234-123412341234}" type="slidenum">
              <a:rPr lang="en-US" sz="1200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27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0828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90A0-AF2F-4BC6-AB71-2DCCC706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Attacker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A6014-C345-4729-8C90-7F14543A5C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2050" name="Picture 2" descr="Day 6: From Revenge to Love. This is the second part of the story I… | by  Zubin Sharma | Project Potential | Medium">
            <a:extLst>
              <a:ext uri="{FF2B5EF4-FFF2-40B4-BE49-F238E27FC236}">
                <a16:creationId xmlns:a16="http://schemas.microsoft.com/office/drawing/2014/main" id="{67DBD72F-6A4A-422C-B964-5575840ED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0" y="1626723"/>
            <a:ext cx="11072497" cy="498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37">
            <a:extLst>
              <a:ext uri="{FF2B5EF4-FFF2-40B4-BE49-F238E27FC236}">
                <a16:creationId xmlns:a16="http://schemas.microsoft.com/office/drawing/2014/main" id="{D40B87B2-CA46-46AF-81CB-8A25C763D666}"/>
              </a:ext>
            </a:extLst>
          </p:cNvPr>
          <p:cNvSpPr/>
          <p:nvPr/>
        </p:nvSpPr>
        <p:spPr>
          <a:xfrm>
            <a:off x="1030591" y="5518205"/>
            <a:ext cx="9831066" cy="10305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3200" i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O3 processor ka, cache ka, prefetcher ka, coherence protocol ka, DRAM ka, </a:t>
            </a:r>
            <a:r>
              <a:rPr lang="en-US" altLang="en-US" sz="3200" i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sabka</a:t>
            </a:r>
            <a:r>
              <a:rPr lang="en-US" altLang="en-US" sz="3200" i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khabar </a:t>
            </a:r>
            <a:r>
              <a:rPr lang="en-US" altLang="en-US" sz="3200" i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lega</a:t>
            </a:r>
            <a:r>
              <a:rPr lang="en-US" altLang="en-US" sz="3200" i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3200" i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 </a:t>
            </a:r>
            <a:endParaRPr lang="en-US" altLang="en-US" sz="3200" i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8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21B7-40DB-4950-9C3E-485828ED2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Security: A bit Subtle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217DF-188A-49B5-AD4D-DF96D886DD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5" name="Rounded Rectangle 37">
            <a:extLst>
              <a:ext uri="{FF2B5EF4-FFF2-40B4-BE49-F238E27FC236}">
                <a16:creationId xmlns:a16="http://schemas.microsoft.com/office/drawing/2014/main" id="{B96D858A-0B08-4DAF-B452-562E70E20EAF}"/>
              </a:ext>
            </a:extLst>
          </p:cNvPr>
          <p:cNvSpPr/>
          <p:nvPr/>
        </p:nvSpPr>
        <p:spPr>
          <a:xfrm>
            <a:off x="97328" y="1713806"/>
            <a:ext cx="2832789" cy="6755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altLang="en-US" sz="3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Confidentiality</a:t>
            </a:r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ounded Rectangle 37">
            <a:extLst>
              <a:ext uri="{FF2B5EF4-FFF2-40B4-BE49-F238E27FC236}">
                <a16:creationId xmlns:a16="http://schemas.microsoft.com/office/drawing/2014/main" id="{84179AC3-3447-4711-A257-AD2A9386F286}"/>
              </a:ext>
            </a:extLst>
          </p:cNvPr>
          <p:cNvSpPr/>
          <p:nvPr/>
        </p:nvSpPr>
        <p:spPr>
          <a:xfrm>
            <a:off x="97328" y="3373429"/>
            <a:ext cx="1928497" cy="6755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altLang="en-US" sz="3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Integrity</a:t>
            </a:r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ounded Rectangle 37">
            <a:extLst>
              <a:ext uri="{FF2B5EF4-FFF2-40B4-BE49-F238E27FC236}">
                <a16:creationId xmlns:a16="http://schemas.microsoft.com/office/drawing/2014/main" id="{94572C76-8F68-4CC5-AB1B-F0352E02365B}"/>
              </a:ext>
            </a:extLst>
          </p:cNvPr>
          <p:cNvSpPr/>
          <p:nvPr/>
        </p:nvSpPr>
        <p:spPr>
          <a:xfrm>
            <a:off x="97328" y="5134807"/>
            <a:ext cx="2832789" cy="6755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altLang="en-US" sz="3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Availability</a:t>
            </a:r>
            <a:endParaRPr lang="en-US" altLang="en-US" sz="32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ounded Rectangle 37">
            <a:extLst>
              <a:ext uri="{FF2B5EF4-FFF2-40B4-BE49-F238E27FC236}">
                <a16:creationId xmlns:a16="http://schemas.microsoft.com/office/drawing/2014/main" id="{5A601E7F-59E6-4D69-AC2F-2D6B20F2AF4B}"/>
              </a:ext>
            </a:extLst>
          </p:cNvPr>
          <p:cNvSpPr/>
          <p:nvPr/>
        </p:nvSpPr>
        <p:spPr>
          <a:xfrm>
            <a:off x="3056416" y="1838903"/>
            <a:ext cx="8926768" cy="10305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3200" i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You do not </a:t>
            </a:r>
            <a:r>
              <a:rPr lang="en-US" altLang="en-US" sz="3200" b="1" i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see (READ)</a:t>
            </a:r>
            <a:r>
              <a:rPr lang="en-US" altLang="en-US" sz="3200" i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what you are not supposed to see</a:t>
            </a:r>
          </a:p>
        </p:txBody>
      </p:sp>
      <p:sp>
        <p:nvSpPr>
          <p:cNvPr id="9" name="Rounded Rectangle 37">
            <a:extLst>
              <a:ext uri="{FF2B5EF4-FFF2-40B4-BE49-F238E27FC236}">
                <a16:creationId xmlns:a16="http://schemas.microsoft.com/office/drawing/2014/main" id="{7567086B-7811-4900-8046-414C00835351}"/>
              </a:ext>
            </a:extLst>
          </p:cNvPr>
          <p:cNvSpPr/>
          <p:nvPr/>
        </p:nvSpPr>
        <p:spPr>
          <a:xfrm>
            <a:off x="2859394" y="3459609"/>
            <a:ext cx="9123790" cy="100899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3200" i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You do not </a:t>
            </a:r>
            <a:r>
              <a:rPr lang="en-US" altLang="en-US" sz="3200" b="1" i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change (WRITE)</a:t>
            </a:r>
            <a:r>
              <a:rPr lang="en-US" altLang="en-US" sz="3200" i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what you are not supposed to see</a:t>
            </a:r>
          </a:p>
        </p:txBody>
      </p:sp>
      <p:sp>
        <p:nvSpPr>
          <p:cNvPr id="10" name="Rounded Rectangle 37">
            <a:extLst>
              <a:ext uri="{FF2B5EF4-FFF2-40B4-BE49-F238E27FC236}">
                <a16:creationId xmlns:a16="http://schemas.microsoft.com/office/drawing/2014/main" id="{6C9EDCAC-C448-4E30-84EF-FAF38322FC2B}"/>
              </a:ext>
            </a:extLst>
          </p:cNvPr>
          <p:cNvSpPr/>
          <p:nvPr/>
        </p:nvSpPr>
        <p:spPr>
          <a:xfrm>
            <a:off x="3107778" y="5300535"/>
            <a:ext cx="8926768" cy="4552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3200" i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You do not </a:t>
            </a:r>
            <a:r>
              <a:rPr lang="en-US" altLang="en-US" sz="3200" b="1" i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affect (DELAY) </a:t>
            </a:r>
            <a:r>
              <a:rPr lang="en-US" altLang="en-US" sz="3200" i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others (un)intentionally</a:t>
            </a:r>
          </a:p>
        </p:txBody>
      </p:sp>
    </p:spTree>
    <p:extLst>
      <p:ext uri="{BB962C8B-B14F-4D97-AF65-F5344CB8AC3E}">
        <p14:creationId xmlns:p14="http://schemas.microsoft.com/office/powerpoint/2010/main" val="6352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7144-D6F5-4BFB-A83B-F75F0345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Attacks Inside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7EC1F-D5DC-4C3D-ADC7-FC5C3CC70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28E48-80B7-47B0-A185-6539B8F31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36" r="1" b="1"/>
          <a:stretch/>
        </p:blipFill>
        <p:spPr>
          <a:xfrm>
            <a:off x="159357" y="162317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D413-9D80-4B7A-82A2-32B62DDC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Media Articles </a:t>
            </a:r>
            <a:r>
              <a:rPr lang="en-IN" dirty="0">
                <a:sym typeface="Wingdings" panose="05000000000000000000" pitchFamily="2" charset="2"/>
              </a:rPr>
              <a:t>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1D2E7-AE4B-48E9-A8B9-36DB10D1D4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29635A-651D-43E6-A4FF-45E0F6A27617}"/>
              </a:ext>
            </a:extLst>
          </p:cNvPr>
          <p:cNvGrpSpPr/>
          <p:nvPr/>
        </p:nvGrpSpPr>
        <p:grpSpPr>
          <a:xfrm>
            <a:off x="232389" y="1596411"/>
            <a:ext cx="11477993" cy="5102453"/>
            <a:chOff x="1103132" y="2087725"/>
            <a:chExt cx="8406376" cy="3818401"/>
          </a:xfrm>
        </p:grpSpPr>
        <p:pic>
          <p:nvPicPr>
            <p:cNvPr id="17" name="Google Shape;288;p32">
              <a:extLst>
                <a:ext uri="{FF2B5EF4-FFF2-40B4-BE49-F238E27FC236}">
                  <a16:creationId xmlns:a16="http://schemas.microsoft.com/office/drawing/2014/main" id="{D85C0C03-37F4-47B7-83D0-B2C1281874C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9913" t="22537" r="22132" b="19689"/>
            <a:stretch/>
          </p:blipFill>
          <p:spPr>
            <a:xfrm>
              <a:off x="4758823" y="2092971"/>
              <a:ext cx="4601150" cy="2579891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9" name="Google Shape;290;p32">
              <a:extLst>
                <a:ext uri="{FF2B5EF4-FFF2-40B4-BE49-F238E27FC236}">
                  <a16:creationId xmlns:a16="http://schemas.microsoft.com/office/drawing/2014/main" id="{DC60F52F-BA11-45BE-92FB-D4A2236F2B6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">
              <a:off x="1239373" y="2087725"/>
              <a:ext cx="3430225" cy="2187049"/>
            </a:xfrm>
            <a:prstGeom prst="rect">
              <a:avLst/>
            </a:prstGeom>
            <a:noFill/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" name="Google Shape;291;p32">
              <a:extLst>
                <a:ext uri="{FF2B5EF4-FFF2-40B4-BE49-F238E27FC236}">
                  <a16:creationId xmlns:a16="http://schemas.microsoft.com/office/drawing/2014/main" id="{4F90CF12-4B5D-474F-A1EF-B3A1FB7AEA8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33370">
              <a:off x="8007142" y="2631301"/>
              <a:ext cx="1502366" cy="1328964"/>
            </a:xfrm>
            <a:prstGeom prst="rect">
              <a:avLst/>
            </a:prstGeom>
            <a:noFill/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" name="Google Shape;293;p32">
              <a:extLst>
                <a:ext uri="{FF2B5EF4-FFF2-40B4-BE49-F238E27FC236}">
                  <a16:creationId xmlns:a16="http://schemas.microsoft.com/office/drawing/2014/main" id="{986AFF07-C746-4403-A94E-2597E3CB5B8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2193" t="24565" r="18954" b="6506"/>
            <a:stretch/>
          </p:blipFill>
          <p:spPr>
            <a:xfrm rot="434719">
              <a:off x="2746212" y="2662778"/>
              <a:ext cx="2518669" cy="1418425"/>
            </a:xfrm>
            <a:prstGeom prst="rect">
              <a:avLst/>
            </a:prstGeom>
            <a:noFill/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2" name="Google Shape;294;p32">
              <a:extLst>
                <a:ext uri="{FF2B5EF4-FFF2-40B4-BE49-F238E27FC236}">
                  <a16:creationId xmlns:a16="http://schemas.microsoft.com/office/drawing/2014/main" id="{9AE4FEFA-D8D1-47D1-A3D1-CE7202DA532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r="6050"/>
            <a:stretch/>
          </p:blipFill>
          <p:spPr>
            <a:xfrm rot="-363437">
              <a:off x="3238973" y="3885838"/>
              <a:ext cx="2535926" cy="1954113"/>
            </a:xfrm>
            <a:prstGeom prst="rect">
              <a:avLst/>
            </a:prstGeom>
            <a:noFill/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" name="Google Shape;295;p32">
              <a:extLst>
                <a:ext uri="{FF2B5EF4-FFF2-40B4-BE49-F238E27FC236}">
                  <a16:creationId xmlns:a16="http://schemas.microsoft.com/office/drawing/2014/main" id="{63BA5FF3-E78C-4367-A38E-9B8D60C6685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3492" t="37137" r="24813" b="8336"/>
            <a:stretch/>
          </p:blipFill>
          <p:spPr>
            <a:xfrm>
              <a:off x="5709094" y="4036444"/>
              <a:ext cx="3760934" cy="1869682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" name="Google Shape;296;p32">
              <a:extLst>
                <a:ext uri="{FF2B5EF4-FFF2-40B4-BE49-F238E27FC236}">
                  <a16:creationId xmlns:a16="http://schemas.microsoft.com/office/drawing/2014/main" id="{3A3A5C85-B500-4505-B6F8-C9218078FAEF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23034">
              <a:off x="8878478" y="4649293"/>
              <a:ext cx="509078" cy="990158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5" name="Google Shape;297;p32">
              <a:extLst>
                <a:ext uri="{FF2B5EF4-FFF2-40B4-BE49-F238E27FC236}">
                  <a16:creationId xmlns:a16="http://schemas.microsoft.com/office/drawing/2014/main" id="{2E47A24A-5EE6-4E8D-8662-D49FCB2FC514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-41024">
              <a:off x="5780749" y="4683007"/>
              <a:ext cx="770287" cy="917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98;p32">
              <a:extLst>
                <a:ext uri="{FF2B5EF4-FFF2-40B4-BE49-F238E27FC236}">
                  <a16:creationId xmlns:a16="http://schemas.microsoft.com/office/drawing/2014/main" id="{2A5C4BA9-F660-423F-8D71-23FD85D128B4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t="3772"/>
            <a:stretch/>
          </p:blipFill>
          <p:spPr>
            <a:xfrm rot="-5">
              <a:off x="1103132" y="4324744"/>
              <a:ext cx="2326298" cy="1573972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7" name="Google Shape;299;p32">
              <a:extLst>
                <a:ext uri="{FF2B5EF4-FFF2-40B4-BE49-F238E27FC236}">
                  <a16:creationId xmlns:a16="http://schemas.microsoft.com/office/drawing/2014/main" id="{59BB742B-023E-4AAF-AD99-D7A685D3F9A3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431974">
              <a:off x="4699327" y="3070253"/>
              <a:ext cx="509074" cy="6872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300;p32">
              <a:extLst>
                <a:ext uri="{FF2B5EF4-FFF2-40B4-BE49-F238E27FC236}">
                  <a16:creationId xmlns:a16="http://schemas.microsoft.com/office/drawing/2014/main" id="{6C411D16-EF68-45A7-9855-5FAE6D6F1111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 l="26641" r="27856"/>
            <a:stretch/>
          </p:blipFill>
          <p:spPr>
            <a:xfrm rot="-438006">
              <a:off x="4799245" y="4077333"/>
              <a:ext cx="824286" cy="1352675"/>
            </a:xfrm>
            <a:prstGeom prst="rect">
              <a:avLst/>
            </a:pr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  <p:extLst>
      <p:ext uri="{BB962C8B-B14F-4D97-AF65-F5344CB8AC3E}">
        <p14:creationId xmlns:p14="http://schemas.microsoft.com/office/powerpoint/2010/main" val="2640446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354EA-B376-4670-B1C2-0BC4FED81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Brushing-up: </a:t>
            </a:r>
            <a:r>
              <a:rPr lang="en-IN" dirty="0"/>
              <a:t>Information Leakage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30555-FCA4-4E29-AE22-DC12629B22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63C5BA-6996-4D6E-93BD-8C83DB87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20" y="1713869"/>
            <a:ext cx="5619750" cy="5024280"/>
          </a:xfrm>
          <a:prstGeom prst="rect">
            <a:avLst/>
          </a:prstGeom>
        </p:spPr>
      </p:pic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86E51607-E628-46F1-A5D9-E31E25262E09}"/>
              </a:ext>
            </a:extLst>
          </p:cNvPr>
          <p:cNvSpPr/>
          <p:nvPr/>
        </p:nvSpPr>
        <p:spPr>
          <a:xfrm>
            <a:off x="5429318" y="1684940"/>
            <a:ext cx="6388330" cy="5254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Modular exponentiation, </a:t>
            </a:r>
            <a:r>
              <a:rPr lang="en-US" sz="32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r>
              <a:rPr lang="en-US" sz="3200" i="1" baseline="30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lang="en-US" sz="3200" baseline="30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 n</a:t>
            </a:r>
            <a:endParaRPr lang="en-US" sz="32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D6E07E7B-809B-4E10-9178-A5CC9902662A}"/>
              </a:ext>
            </a:extLst>
          </p:cNvPr>
          <p:cNvSpPr/>
          <p:nvPr/>
        </p:nvSpPr>
        <p:spPr>
          <a:xfrm>
            <a:off x="6312366" y="2412655"/>
            <a:ext cx="5794684" cy="10529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Exponent </a:t>
            </a:r>
            <a:r>
              <a:rPr lang="en-US" sz="32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 </a:t>
            </a: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used for decryption</a:t>
            </a:r>
            <a:endParaRPr lang="en-US" sz="32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19400C-CC2F-4F29-B4BA-B83393C1C2EC}"/>
              </a:ext>
            </a:extLst>
          </p:cNvPr>
          <p:cNvSpPr/>
          <p:nvPr/>
        </p:nvSpPr>
        <p:spPr>
          <a:xfrm>
            <a:off x="1723820" y="4228469"/>
            <a:ext cx="3352800" cy="609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6F56A1-95B0-4176-ADE3-21DA3D4F2BE2}"/>
              </a:ext>
            </a:extLst>
          </p:cNvPr>
          <p:cNvSpPr/>
          <p:nvPr/>
        </p:nvSpPr>
        <p:spPr>
          <a:xfrm>
            <a:off x="1266620" y="2971169"/>
            <a:ext cx="3352800" cy="609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1E2107DA-8A09-4130-BEFE-83B95A6B2823}"/>
              </a:ext>
            </a:extLst>
          </p:cNvPr>
          <p:cNvSpPr/>
          <p:nvPr/>
        </p:nvSpPr>
        <p:spPr>
          <a:xfrm>
            <a:off x="5311189" y="5931162"/>
            <a:ext cx="6388330" cy="4968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Attacker tries to get the </a:t>
            </a:r>
            <a:r>
              <a:rPr lang="en-US" sz="3200" i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378C68C0-2F54-43AC-AB4B-15E20D678439}"/>
              </a:ext>
            </a:extLst>
          </p:cNvPr>
          <p:cNvSpPr/>
          <p:nvPr/>
        </p:nvSpPr>
        <p:spPr>
          <a:xfrm>
            <a:off x="7343569" y="3727609"/>
            <a:ext cx="4706003" cy="10529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i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lang="en-US" sz="3200" i="1" baseline="-25000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sz="3200" i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0, Square Reduce (SR) </a:t>
            </a:r>
          </a:p>
          <a:p>
            <a:r>
              <a:rPr lang="en-US" sz="3200" i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lang="en-US" sz="3200" i="1" baseline="-25000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sz="3200" i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1, SRMR </a:t>
            </a:r>
            <a:r>
              <a:rPr lang="en-US" sz="3200" i="1" baseline="-25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9BCBAA-7615-4660-A813-BC2EE1E72A2A}"/>
              </a:ext>
            </a:extLst>
          </p:cNvPr>
          <p:cNvCxnSpPr>
            <a:cxnSpLocks/>
          </p:cNvCxnSpPr>
          <p:nvPr/>
        </p:nvCxnSpPr>
        <p:spPr>
          <a:xfrm flipH="1" flipV="1">
            <a:off x="3177282" y="4780552"/>
            <a:ext cx="1625018" cy="60960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8446D6-2FCC-4F14-8DAC-90502302E239}"/>
              </a:ext>
            </a:extLst>
          </p:cNvPr>
          <p:cNvSpPr txBox="1"/>
          <p:nvPr/>
        </p:nvSpPr>
        <p:spPr>
          <a:xfrm>
            <a:off x="4769684" y="5159319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i="1" dirty="0"/>
              <a:t>multiply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46C126-7B22-4B9D-ABB1-3A77A85623C1}"/>
              </a:ext>
            </a:extLst>
          </p:cNvPr>
          <p:cNvSpPr txBox="1"/>
          <p:nvPr/>
        </p:nvSpPr>
        <p:spPr>
          <a:xfrm>
            <a:off x="0" y="349677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i="1" dirty="0"/>
              <a:t>square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2B75C6-334C-43CD-8473-2D7C3E51463A}"/>
              </a:ext>
            </a:extLst>
          </p:cNvPr>
          <p:cNvCxnSpPr>
            <a:cxnSpLocks/>
          </p:cNvCxnSpPr>
          <p:nvPr/>
        </p:nvCxnSpPr>
        <p:spPr>
          <a:xfrm flipV="1">
            <a:off x="1092449" y="3432555"/>
            <a:ext cx="1311916" cy="37681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05D177A-D45B-452A-8320-EF2754A3DD87}"/>
              </a:ext>
            </a:extLst>
          </p:cNvPr>
          <p:cNvSpPr txBox="1"/>
          <p:nvPr/>
        </p:nvSpPr>
        <p:spPr>
          <a:xfrm>
            <a:off x="4792117" y="3415378"/>
            <a:ext cx="102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i="1" dirty="0"/>
              <a:t>reduce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DB3B4B-72FD-48C8-A234-2D47AA289299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3840875" y="3390269"/>
            <a:ext cx="951242" cy="25594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055953-0AEE-44D3-915C-A0E4B1E3DC09}"/>
              </a:ext>
            </a:extLst>
          </p:cNvPr>
          <p:cNvCxnSpPr>
            <a:cxnSpLocks/>
          </p:cNvCxnSpPr>
          <p:nvPr/>
        </p:nvCxnSpPr>
        <p:spPr>
          <a:xfrm flipH="1">
            <a:off x="4389360" y="3798611"/>
            <a:ext cx="555157" cy="63557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92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C560-C451-4153-805C-0472F5649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Timing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07FF3-9886-4E73-AD67-50B48A99B8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A3EAC-2C0A-43B1-A7CE-8DAC8477C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27" y="1921801"/>
            <a:ext cx="11136146" cy="4364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95F1E6-3170-41E1-ADF6-6B37099EB88B}"/>
              </a:ext>
            </a:extLst>
          </p:cNvPr>
          <p:cNvSpPr txBox="1"/>
          <p:nvPr/>
        </p:nvSpPr>
        <p:spPr>
          <a:xfrm>
            <a:off x="3455523" y="6380592"/>
            <a:ext cx="536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Adpated</a:t>
            </a:r>
            <a:r>
              <a:rPr lang="en-IN" dirty="0"/>
              <a:t> from </a:t>
            </a:r>
            <a:r>
              <a:rPr lang="en-IN" dirty="0" err="1"/>
              <a:t>flush+reload</a:t>
            </a:r>
            <a:r>
              <a:rPr lang="en-IN" dirty="0"/>
              <a:t> attack [</a:t>
            </a:r>
            <a:r>
              <a:rPr lang="en-IN" dirty="0" err="1"/>
              <a:t>Usenix</a:t>
            </a:r>
            <a:r>
              <a:rPr lang="en-IN" dirty="0"/>
              <a:t> Security  ‘14]</a:t>
            </a:r>
          </a:p>
        </p:txBody>
      </p:sp>
    </p:spTree>
    <p:extLst>
      <p:ext uri="{BB962C8B-B14F-4D97-AF65-F5344CB8AC3E}">
        <p14:creationId xmlns:p14="http://schemas.microsoft.com/office/powerpoint/2010/main" val="228657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1684A-EEEA-4C42-8466-9CFEB2B9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Toy Example: Flush Based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7F58-6CC2-480E-8FAE-3824C860FE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7D0CE8-513D-4BA3-8BB0-E586A6BD7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817" y="2508203"/>
            <a:ext cx="2386012" cy="2338133"/>
          </a:xfrm>
          <a:prstGeom prst="rect">
            <a:avLst/>
          </a:prstGeom>
        </p:spPr>
      </p:pic>
      <p:pic>
        <p:nvPicPr>
          <p:cNvPr id="8" name="Picture 2" descr="Samsung 4GB DDR3-1600MHz ECC Registered CL11 DIMM Dual Rank Memory Module (M393B5273DH0-CK0)">
            <a:extLst>
              <a:ext uri="{FF2B5EF4-FFF2-40B4-BE49-F238E27FC236}">
                <a16:creationId xmlns:a16="http://schemas.microsoft.com/office/drawing/2014/main" id="{4884A583-9F6E-418F-BD0D-2FD787AF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99160" y="3149168"/>
            <a:ext cx="3361573" cy="105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A12216-2074-4289-8EED-3F9385219C0F}"/>
              </a:ext>
            </a:extLst>
          </p:cNvPr>
          <p:cNvSpPr txBox="1"/>
          <p:nvPr/>
        </p:nvSpPr>
        <p:spPr>
          <a:xfrm>
            <a:off x="303143" y="1847918"/>
            <a:ext cx="2663274" cy="1815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If  secret=1  do </a:t>
            </a:r>
          </a:p>
          <a:p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     </a:t>
            </a:r>
            <a:r>
              <a:rPr lang="en-IN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access(&amp;a)</a:t>
            </a:r>
          </a:p>
          <a:p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else // secret=0</a:t>
            </a:r>
          </a:p>
          <a:p>
            <a:r>
              <a:rPr lang="en-IN" sz="28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no-access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4006D-02E5-455A-9182-1C6DD55F0EFC}"/>
              </a:ext>
            </a:extLst>
          </p:cNvPr>
          <p:cNvSpPr txBox="1"/>
          <p:nvPr/>
        </p:nvSpPr>
        <p:spPr>
          <a:xfrm>
            <a:off x="3013230" y="1800752"/>
            <a:ext cx="1111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Victim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CC1BA-D27D-4402-827C-C5AB965EC3E7}"/>
              </a:ext>
            </a:extLst>
          </p:cNvPr>
          <p:cNvSpPr txBox="1"/>
          <p:nvPr/>
        </p:nvSpPr>
        <p:spPr>
          <a:xfrm>
            <a:off x="303143" y="4030541"/>
            <a:ext cx="2663274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      flush(&amp;a)</a:t>
            </a:r>
          </a:p>
          <a:p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t1=</a:t>
            </a:r>
            <a:r>
              <a:rPr lang="en-IN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start_timer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access(&amp;a)</a:t>
            </a:r>
          </a:p>
          <a:p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t2=</a:t>
            </a:r>
            <a:r>
              <a:rPr lang="en-IN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end_timer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2C63E9-1F8D-4FD3-BFF3-D2E22F5926FC}"/>
              </a:ext>
            </a:extLst>
          </p:cNvPr>
          <p:cNvSpPr txBox="1"/>
          <p:nvPr/>
        </p:nvSpPr>
        <p:spPr>
          <a:xfrm>
            <a:off x="3038237" y="4030541"/>
            <a:ext cx="1393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Attacker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855395-DE78-4590-A971-4980796AA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002" y="4617431"/>
            <a:ext cx="1259950" cy="11263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83A343-5267-4361-95DA-30D079C004B2}"/>
              </a:ext>
            </a:extLst>
          </p:cNvPr>
          <p:cNvSpPr txBox="1"/>
          <p:nvPr/>
        </p:nvSpPr>
        <p:spPr>
          <a:xfrm>
            <a:off x="224748" y="5857093"/>
            <a:ext cx="252950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Fast – 1</a:t>
            </a:r>
          </a:p>
          <a:p>
            <a:r>
              <a:rPr lang="en-IN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Slow – 0 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2BCD2EF-4A14-486D-9819-CC13B6B7BFFF}"/>
              </a:ext>
            </a:extLst>
          </p:cNvPr>
          <p:cNvCxnSpPr>
            <a:endCxn id="6" idx="2"/>
          </p:cNvCxnSpPr>
          <p:nvPr/>
        </p:nvCxnSpPr>
        <p:spPr>
          <a:xfrm flipV="1">
            <a:off x="1424645" y="4846336"/>
            <a:ext cx="5476178" cy="1261452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FAA08E7-0E90-4178-9A7E-7F6B0837748C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1599028" y="5358057"/>
            <a:ext cx="8180918" cy="1245324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037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32502</TotalTime>
  <Words>917</Words>
  <Application>Microsoft Office PowerPoint</Application>
  <PresentationFormat>Widescreen</PresentationFormat>
  <Paragraphs>213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</vt:lpstr>
      <vt:lpstr>Office Theme</vt:lpstr>
      <vt:lpstr>PowerPoint Presentation</vt:lpstr>
      <vt:lpstr>From Performance to Security: 10K Feet View</vt:lpstr>
      <vt:lpstr>Attacker</vt:lpstr>
      <vt:lpstr>Security: A bit Subtle </vt:lpstr>
      <vt:lpstr>Attacks Inside</vt:lpstr>
      <vt:lpstr>Media Articles  </vt:lpstr>
      <vt:lpstr>Brushing-up: Information Leakage</vt:lpstr>
      <vt:lpstr>Timing Channel</vt:lpstr>
      <vt:lpstr>Toy Example: Flush Based Attacks</vt:lpstr>
      <vt:lpstr>Side and Covert Channels</vt:lpstr>
      <vt:lpstr>Pause</vt:lpstr>
      <vt:lpstr>Flush+Reload Attack</vt:lpstr>
      <vt:lpstr>Flush+Reload Attack</vt:lpstr>
      <vt:lpstr>Flush+Reload Attack</vt:lpstr>
      <vt:lpstr>Flush+Reload Attack</vt:lpstr>
      <vt:lpstr>Pause</vt:lpstr>
      <vt:lpstr>How Practical? </vt:lpstr>
      <vt:lpstr>Spectre and Meltdown</vt:lpstr>
      <vt:lpstr>Spectre in Action: Fasten Your Seat Belts</vt:lpstr>
      <vt:lpstr>Branch Predictor and Speculative Execution</vt:lpstr>
      <vt:lpstr>Branch Predictor and Speculative Execution</vt:lpstr>
      <vt:lpstr>Branch Predictor and Speculative Execution</vt:lpstr>
      <vt:lpstr>Branch Predictor and Speculative Execution</vt:lpstr>
      <vt:lpstr>Within these 200 cycles  </vt:lpstr>
      <vt:lpstr>Picture Abhi Baki Hai  After 200 cycles </vt:lpstr>
      <vt:lpstr>Meltdown: The O3 Curse!!</vt:lpstr>
      <vt:lpstr>Summary: CS230+CS231  (Connecting the dots on the board)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IIT Bombay, October 7, 2020</dc:title>
  <dc:creator>Biswabandan</dc:creator>
  <cp:lastModifiedBy>Biswabandan</cp:lastModifiedBy>
  <cp:revision>814</cp:revision>
  <dcterms:created xsi:type="dcterms:W3CDTF">2020-09-08T10:12:03Z</dcterms:created>
  <dcterms:modified xsi:type="dcterms:W3CDTF">2023-11-10T02:41:17Z</dcterms:modified>
</cp:coreProperties>
</file>